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5" r:id="rId8"/>
    <p:sldId id="263" r:id="rId9"/>
    <p:sldId id="266" r:id="rId10"/>
    <p:sldId id="267" r:id="rId11"/>
    <p:sldId id="268" r:id="rId12"/>
    <p:sldId id="276" r:id="rId13"/>
    <p:sldId id="269" r:id="rId14"/>
    <p:sldId id="275" r:id="rId15"/>
    <p:sldId id="272" r:id="rId16"/>
    <p:sldId id="273" r:id="rId17"/>
    <p:sldId id="274" r:id="rId18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41C17-30FA-41F8-93EC-23560E28CFC2}" type="datetimeFigureOut">
              <a:rPr lang="en-AU" smtClean="0"/>
              <a:t>15/09/2016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5EB0-3F1A-431C-87FB-994B326D0B7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ferris dir="l"/>
      </p:transition>
    </mc:Choice>
    <mc:Fallback xmlns="">
      <p:transition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41C17-30FA-41F8-93EC-23560E28CFC2}" type="datetimeFigureOut">
              <a:rPr lang="en-AU" smtClean="0"/>
              <a:t>15/09/2016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5EB0-3F1A-431C-87FB-994B326D0B7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ferris dir="l"/>
      </p:transition>
    </mc:Choice>
    <mc:Fallback xmlns="">
      <p:transition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41C17-30FA-41F8-93EC-23560E28CFC2}" type="datetimeFigureOut">
              <a:rPr lang="en-AU" smtClean="0"/>
              <a:t>15/09/2016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5EB0-3F1A-431C-87FB-994B326D0B7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ferris dir="l"/>
      </p:transition>
    </mc:Choice>
    <mc:Fallback xmlns="">
      <p:transition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41C17-30FA-41F8-93EC-23560E28CFC2}" type="datetimeFigureOut">
              <a:rPr lang="en-AU" smtClean="0"/>
              <a:t>15/09/2016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5EB0-3F1A-431C-87FB-994B326D0B7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ferris dir="l"/>
      </p:transition>
    </mc:Choice>
    <mc:Fallback xmlns="">
      <p:transition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41C17-30FA-41F8-93EC-23560E28CFC2}" type="datetimeFigureOut">
              <a:rPr lang="en-AU" smtClean="0"/>
              <a:t>15/09/2016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5EB0-3F1A-431C-87FB-994B326D0B7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ferris dir="l"/>
      </p:transition>
    </mc:Choice>
    <mc:Fallback xmlns="">
      <p:transition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41C17-30FA-41F8-93EC-23560E28CFC2}" type="datetimeFigureOut">
              <a:rPr lang="en-AU" smtClean="0"/>
              <a:t>15/09/2016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5EB0-3F1A-431C-87FB-994B326D0B70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ferris dir="l"/>
      </p:transition>
    </mc:Choice>
    <mc:Fallback xmlns="">
      <p:transition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41C17-30FA-41F8-93EC-23560E28CFC2}" type="datetimeFigureOut">
              <a:rPr lang="en-AU" smtClean="0"/>
              <a:t>15/09/2016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5EB0-3F1A-431C-87FB-994B326D0B7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ferris dir="l"/>
      </p:transition>
    </mc:Choice>
    <mc:Fallback xmlns="">
      <p:transition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41C17-30FA-41F8-93EC-23560E28CFC2}" type="datetimeFigureOut">
              <a:rPr lang="en-AU" smtClean="0"/>
              <a:t>15/09/2016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5EB0-3F1A-431C-87FB-994B326D0B7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ferris dir="l"/>
      </p:transition>
    </mc:Choice>
    <mc:Fallback xmlns="">
      <p:transition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41C17-30FA-41F8-93EC-23560E28CFC2}" type="datetimeFigureOut">
              <a:rPr lang="en-AU" smtClean="0"/>
              <a:t>15/09/2016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5EB0-3F1A-431C-87FB-994B326D0B7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ferris dir="l"/>
      </p:transition>
    </mc:Choice>
    <mc:Fallback xmlns="">
      <p:transition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41C17-30FA-41F8-93EC-23560E28CFC2}" type="datetimeFigureOut">
              <a:rPr lang="en-AU" smtClean="0"/>
              <a:t>15/09/2016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AC05EB0-3F1A-431C-87FB-994B326D0B7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ferris dir="l"/>
      </p:transition>
    </mc:Choice>
    <mc:Fallback xmlns="">
      <p:transition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41C17-30FA-41F8-93EC-23560E28CFC2}" type="datetimeFigureOut">
              <a:rPr lang="en-AU" smtClean="0"/>
              <a:t>15/09/2016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5EB0-3F1A-431C-87FB-994B326D0B7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ferris dir="l"/>
      </p:transition>
    </mc:Choice>
    <mc:Fallback xmlns="">
      <p:transition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8D41C17-30FA-41F8-93EC-23560E28CFC2}" type="datetimeFigureOut">
              <a:rPr lang="en-AU" smtClean="0"/>
              <a:t>15/09/2016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EAC05EB0-3F1A-431C-87FB-994B326D0B70}" type="slidenum">
              <a:rPr lang="en-AU" smtClean="0"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15000">
        <p14:ferris dir="l"/>
      </p:transition>
    </mc:Choice>
    <mc:Fallback xmlns="">
      <p:transition advClick="0" advTm="1500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://www.google.com.au/url?sa=i&amp;rct=j&amp;q=&amp;esrc=s&amp;source=images&amp;cd=&amp;cad=rja&amp;uact=8&amp;ved=0ahUKEwjkx8S2r_fOAhVEpJQKHc6YC-EQjRwIBQ&amp;url=http://ilp.org.au/wp-content/uploads/2016/04/160417-Bulletin_.pdf&amp;bvm=bv.131783435,d.dGo&amp;psig=AFQjCNHSgcW52SgzFCIuKwqrlPKJwNrk2g&amp;ust=1473135413751737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6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microsoft.com/office/2007/relationships/hdphoto" Target="../media/hdphoto1.wdp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10.t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Bethany Lutheran Church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Raceview, QLD</a:t>
            </a:r>
            <a:endParaRPr lang="en-AU" dirty="0"/>
          </a:p>
        </p:txBody>
      </p:sp>
      <p:pic>
        <p:nvPicPr>
          <p:cNvPr id="1028" name="Picture 4" descr="Image result for bethany lutheran church raceview 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5592628"/>
            <a:ext cx="4896543" cy="10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4797152"/>
            <a:ext cx="190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By Levi Podlich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897213" cy="2755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20888"/>
            <a:ext cx="4056112" cy="304208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5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587">
        <p14:ferris dir="l"/>
      </p:transition>
    </mc:Choice>
    <mc:Fallback xmlns="">
      <p:transition advClick="0" advTm="65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1754433"/>
            <a:ext cx="3200400" cy="239822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8" y="1820935"/>
            <a:ext cx="3200400" cy="2265218"/>
          </a:xfrm>
        </p:spPr>
      </p:pic>
      <p:sp>
        <p:nvSpPr>
          <p:cNvPr id="7" name="TextBox 6"/>
          <p:cNvSpPr txBox="1"/>
          <p:nvPr/>
        </p:nvSpPr>
        <p:spPr>
          <a:xfrm>
            <a:off x="1691680" y="1052736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added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6228184" y="123740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taken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1691680" y="5445224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Band stand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4860032" y="5458477"/>
            <a:ext cx="380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Fences for the pastor and grey carpet</a:t>
            </a:r>
            <a:endParaRPr lang="en-AU" dirty="0"/>
          </a:p>
        </p:txBody>
      </p:sp>
      <p:sp>
        <p:nvSpPr>
          <p:cNvPr id="2" name="Rectangle 1"/>
          <p:cNvSpPr/>
          <p:nvPr/>
        </p:nvSpPr>
        <p:spPr>
          <a:xfrm>
            <a:off x="556959" y="404664"/>
            <a:ext cx="4309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cap="all" dirty="0">
                <a:solidFill>
                  <a:srgbClr val="000000"/>
                </a:solidFill>
                <a:latin typeface="Franklin Gothic Medium"/>
                <a:ea typeface="+mj-ea"/>
                <a:cs typeface="+mj-cs"/>
              </a:rPr>
              <a:t>Added in and taken out</a:t>
            </a:r>
            <a:endParaRPr lang="en-AU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6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175">
        <p14:ferris dir="l"/>
      </p:transition>
    </mc:Choice>
    <mc:Fallback>
      <p:transition advClick="0" advTm="101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1820935"/>
            <a:ext cx="3200400" cy="2265218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764" y="1727416"/>
            <a:ext cx="2872047" cy="245225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2960" y="322217"/>
            <a:ext cx="6989400" cy="548640"/>
          </a:xfrm>
        </p:spPr>
        <p:txBody>
          <a:bodyPr/>
          <a:lstStyle/>
          <a:p>
            <a:r>
              <a:rPr lang="en-AU" dirty="0" smtClean="0"/>
              <a:t>Added                                                    taken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1547664" y="4365104"/>
            <a:ext cx="1326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New church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5004048" y="4360845"/>
            <a:ext cx="252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Original Bethany Church</a:t>
            </a:r>
            <a:endParaRPr lang="en-AU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3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200">
        <p14:ferris dir="l"/>
      </p:transition>
    </mc:Choice>
    <mc:Fallback>
      <p:transition advClick="0" advTm="10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437705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7544" y="1052736"/>
            <a:ext cx="3888432" cy="797294"/>
          </a:xfrm>
        </p:spPr>
        <p:txBody>
          <a:bodyPr>
            <a:normAutofit fontScale="85000" lnSpcReduction="10000"/>
          </a:bodyPr>
          <a:lstStyle/>
          <a:p>
            <a:r>
              <a:rPr lang="en-AU" dirty="0" smtClean="0"/>
              <a:t>The inside of the original Bethany Lutheran church 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0000"/>
                </a:solidFill>
              </a:rPr>
              <a:t>Bethany church comparison</a:t>
            </a:r>
            <a:endParaRPr lang="en-AU" dirty="0"/>
          </a:p>
        </p:txBody>
      </p:sp>
      <p:pic>
        <p:nvPicPr>
          <p:cNvPr id="4099" name="Picture 3" descr="C:\Users\michelle crump\Dropbox\Levi Podlich's Lutheran Research\2016-08-29 14.57.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353" y="2132856"/>
            <a:ext cx="4248133" cy="31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934203" y="1201958"/>
            <a:ext cx="3888432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smtClean="0"/>
              <a:t>Now it’s used as a hall</a:t>
            </a:r>
            <a:endParaRPr lang="en-AU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3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5211">
        <p14:ferris dir="l"/>
      </p:transition>
    </mc:Choice>
    <mc:Fallback>
      <p:transition advClick="0" advTm="15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Bethany church comparison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584" y="1052736"/>
            <a:ext cx="3200400" cy="548640"/>
          </a:xfrm>
        </p:spPr>
        <p:txBody>
          <a:bodyPr/>
          <a:lstStyle/>
          <a:p>
            <a:r>
              <a:rPr lang="en-AU" dirty="0" smtClean="0"/>
              <a:t>The church 23 years ag0</a:t>
            </a:r>
            <a:endParaRPr lang="en-AU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8" y="1700808"/>
            <a:ext cx="4074261" cy="288032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908720"/>
            <a:ext cx="3456384" cy="593184"/>
          </a:xfrm>
        </p:spPr>
        <p:txBody>
          <a:bodyPr>
            <a:normAutofit fontScale="70000" lnSpcReduction="20000"/>
          </a:bodyPr>
          <a:lstStyle/>
          <a:p>
            <a:r>
              <a:rPr lang="en-AU" dirty="0" smtClean="0"/>
              <a:t>The church now. you can see the changes made, especially to make way for technology.</a:t>
            </a:r>
            <a:endParaRPr lang="en-AU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71" y="1700808"/>
            <a:ext cx="4193627" cy="2736304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4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834">
        <p14:ferris dir="l"/>
      </p:transition>
    </mc:Choice>
    <mc:Fallback>
      <p:transition advClick="0" advTm="208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0000"/>
                </a:solidFill>
              </a:rPr>
              <a:t>Bethany church comparison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AU" dirty="0" smtClean="0"/>
              <a:t>Pastor AUB wore ROBESFOR EACH SERVICE</a:t>
            </a:r>
            <a:endParaRPr lang="en-AU" dirty="0"/>
          </a:p>
        </p:txBody>
      </p:sp>
      <p:pic>
        <p:nvPicPr>
          <p:cNvPr id="9" name="Picture 2" descr="C:\Users\michelle crump\Dropbox\Levi Podlich's Lutheran Research\20160911_0909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844824"/>
            <a:ext cx="2835299" cy="37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AU" dirty="0" smtClean="0"/>
              <a:t>PASTOR BEN IS MORE CASUAL </a:t>
            </a:r>
            <a:endParaRPr lang="en-AU" dirty="0"/>
          </a:p>
        </p:txBody>
      </p:sp>
      <p:pic>
        <p:nvPicPr>
          <p:cNvPr id="3075" name="Picture 3" descr="C:\Users\michelle crump\Dropbox\Levi Podlich's Lutheran Research\19082016143733-0001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0" r="1"/>
          <a:stretch/>
        </p:blipFill>
        <p:spPr bwMode="auto">
          <a:xfrm>
            <a:off x="-756592" y="1772816"/>
            <a:ext cx="4608512" cy="393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24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151">
        <p14:ferris dir="l"/>
      </p:transition>
    </mc:Choice>
    <mc:Fallback>
      <p:transition advClick="0" advTm="101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Books  I used and people I interviewed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7201" y="2427929"/>
            <a:ext cx="6510528" cy="329184"/>
          </a:xfrm>
        </p:spPr>
        <p:txBody>
          <a:bodyPr/>
          <a:lstStyle/>
          <a:p>
            <a:r>
              <a:rPr lang="en-AU" dirty="0" smtClean="0"/>
              <a:t>These are </a:t>
            </a:r>
            <a:r>
              <a:rPr lang="en-AU" dirty="0" err="1" smtClean="0"/>
              <a:t>refrences</a:t>
            </a:r>
            <a:endParaRPr lang="en-AU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3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619">
        <p14:ferris dir="l"/>
      </p:transition>
    </mc:Choice>
    <mc:Fallback>
      <p:transition advClick="0" advTm="46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971600" y="1052736"/>
            <a:ext cx="3200400" cy="3712464"/>
          </a:xfrm>
        </p:spPr>
        <p:txBody>
          <a:bodyPr>
            <a:normAutofit lnSpcReduction="10000"/>
          </a:bodyPr>
          <a:lstStyle/>
          <a:p>
            <a:pPr marL="0" lvl="0"/>
            <a:r>
              <a:rPr lang="en-AU" sz="1600" i="1" dirty="0">
                <a:solidFill>
                  <a:srgbClr val="000000"/>
                </a:solidFill>
              </a:rPr>
              <a:t>Ipswich Lutheran Parish Website</a:t>
            </a:r>
          </a:p>
          <a:p>
            <a:pPr marL="0"/>
            <a:endParaRPr lang="en-AU" sz="1600" i="1" dirty="0" smtClean="0"/>
          </a:p>
          <a:p>
            <a:pPr marL="0"/>
            <a:r>
              <a:rPr lang="en-AU" sz="1600" i="1" dirty="0" smtClean="0"/>
              <a:t>Lutheran Archives </a:t>
            </a:r>
          </a:p>
          <a:p>
            <a:pPr marL="0"/>
            <a:endParaRPr lang="en-AU" sz="1600" i="1" dirty="0" smtClean="0"/>
          </a:p>
          <a:p>
            <a:pPr marL="0" lvl="0"/>
            <a:r>
              <a:rPr lang="en-AU" sz="1600" i="1" dirty="0">
                <a:solidFill>
                  <a:srgbClr val="000000"/>
                </a:solidFill>
              </a:rPr>
              <a:t>St John’s : God’s Gracious Story of 150 Years of Lutherans in Ipswich</a:t>
            </a:r>
            <a:r>
              <a:rPr lang="en-AU" sz="1600" b="0" dirty="0">
                <a:solidFill>
                  <a:srgbClr val="000000"/>
                </a:solidFill>
              </a:rPr>
              <a:t> complied and edited by Tim </a:t>
            </a:r>
            <a:r>
              <a:rPr lang="en-AU" sz="1600" b="0" dirty="0" err="1">
                <a:solidFill>
                  <a:srgbClr val="000000"/>
                </a:solidFill>
              </a:rPr>
              <a:t>Jarick</a:t>
            </a:r>
            <a:r>
              <a:rPr lang="en-AU" sz="1600" b="0" dirty="0">
                <a:solidFill>
                  <a:srgbClr val="000000"/>
                </a:solidFill>
              </a:rPr>
              <a:t>, 2010</a:t>
            </a:r>
          </a:p>
          <a:p>
            <a:pPr marL="0"/>
            <a:endParaRPr lang="en-AU" sz="1600" i="1" dirty="0" smtClean="0"/>
          </a:p>
          <a:p>
            <a:endParaRPr lang="en-A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2547744"/>
          </a:xfrm>
        </p:spPr>
        <p:txBody>
          <a:bodyPr>
            <a:normAutofit lnSpcReduction="10000"/>
          </a:bodyPr>
          <a:lstStyle/>
          <a:p>
            <a:r>
              <a:rPr lang="en-AU" sz="1600" dirty="0" smtClean="0"/>
              <a:t>Pastor  Aubrey </a:t>
            </a:r>
            <a:r>
              <a:rPr lang="en-AU" sz="1600" dirty="0" err="1" smtClean="0"/>
              <a:t>Podlich</a:t>
            </a:r>
            <a:r>
              <a:rPr lang="en-AU" sz="1600" dirty="0" smtClean="0"/>
              <a:t> </a:t>
            </a:r>
            <a:r>
              <a:rPr lang="en-AU" sz="1600" b="0" dirty="0" smtClean="0"/>
              <a:t>(retired Ipswich Lutheran Parish Pastor and my Grandad)</a:t>
            </a:r>
          </a:p>
          <a:p>
            <a:pPr lvl="0"/>
            <a:r>
              <a:rPr lang="en-AU" sz="1600" dirty="0">
                <a:solidFill>
                  <a:srgbClr val="000000"/>
                </a:solidFill>
              </a:rPr>
              <a:t>Pastor Ben  </a:t>
            </a:r>
            <a:r>
              <a:rPr lang="en-AU" sz="1600" dirty="0" err="1">
                <a:solidFill>
                  <a:srgbClr val="000000"/>
                </a:solidFill>
              </a:rPr>
              <a:t>Hentschke</a:t>
            </a:r>
            <a:r>
              <a:rPr lang="en-AU" sz="1600" dirty="0">
                <a:solidFill>
                  <a:srgbClr val="000000"/>
                </a:solidFill>
              </a:rPr>
              <a:t> </a:t>
            </a:r>
            <a:r>
              <a:rPr lang="en-AU" sz="1600" b="0" dirty="0">
                <a:solidFill>
                  <a:srgbClr val="000000"/>
                </a:solidFill>
              </a:rPr>
              <a:t>(Ipswich Lutheran Parish Pastor)</a:t>
            </a:r>
          </a:p>
          <a:p>
            <a:endParaRPr lang="en-AU" sz="1600" b="0" dirty="0" smtClean="0"/>
          </a:p>
          <a:p>
            <a:pPr lvl="0"/>
            <a:r>
              <a:rPr lang="en-AU" sz="1600" dirty="0">
                <a:solidFill>
                  <a:srgbClr val="000000"/>
                </a:solidFill>
              </a:rPr>
              <a:t>Mrs Tracy Bock (</a:t>
            </a:r>
            <a:r>
              <a:rPr lang="en-AU" sz="1600" b="0" dirty="0">
                <a:solidFill>
                  <a:srgbClr val="000000"/>
                </a:solidFill>
              </a:rPr>
              <a:t>Bethany Church member and Bethany School Teacher)</a:t>
            </a:r>
          </a:p>
          <a:p>
            <a:endParaRPr lang="en-AU" sz="1600" b="0" dirty="0"/>
          </a:p>
          <a:p>
            <a:endParaRPr lang="en-AU" sz="16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000" dirty="0" smtClean="0"/>
              <a:t>Books/Written Information     people interviewed</a:t>
            </a:r>
            <a:endParaRPr lang="en-AU" sz="2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2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9329">
        <p14:ferris dir="l"/>
      </p:transition>
    </mc:Choice>
    <mc:Fallback>
      <p:transition advClick="0" advTm="193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p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Thanks for reading!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79922" y="2404648"/>
            <a:ext cx="6511131" cy="520615"/>
          </a:xfrm>
        </p:spPr>
        <p:txBody>
          <a:bodyPr/>
          <a:lstStyle/>
          <a:p>
            <a:r>
              <a:rPr lang="en-AU" dirty="0" smtClean="0"/>
              <a:t>Thanks to my library teacher Mrs Crump for helping.</a:t>
            </a:r>
            <a:endParaRPr lang="en-AU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2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652">
        <p14:ferris dir="l"/>
      </p:transition>
    </mc:Choice>
    <mc:Fallback>
      <p:transition advClick="0" advTm="6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-342900" fontAlgn="base">
              <a:lnSpc>
                <a:spcPct val="115000"/>
              </a:lnSpc>
              <a:spcBef>
                <a:spcPts val="800"/>
              </a:spcBef>
            </a:pPr>
            <a:r>
              <a:rPr lang="en-US" sz="1600" b="1" kern="0" cap="none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Did your congregation combine with another after the ELCA and UELCA amalgamated?</a:t>
            </a:r>
            <a:r>
              <a:rPr lang="en-AU" sz="1200" b="1" kern="0" cap="none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/>
            </a:r>
            <a:br>
              <a:rPr lang="en-AU" sz="1200" b="1" kern="0" cap="none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00629"/>
            <a:ext cx="3600400" cy="2760420"/>
          </a:xfrm>
        </p:spPr>
        <p:txBody>
          <a:bodyPr/>
          <a:lstStyle/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en-US" b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The congregation</a:t>
            </a:r>
            <a:r>
              <a:rPr lang="en-US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 </a:t>
            </a:r>
            <a:r>
              <a:rPr lang="en-US" b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of </a:t>
            </a:r>
            <a:r>
              <a:rPr lang="en-US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Bethany, was formed as a new church.  In 1966 when </a:t>
            </a:r>
            <a:r>
              <a:rPr lang="en-US" b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the amalgamation </a:t>
            </a:r>
            <a:r>
              <a:rPr lang="en-US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happened, Bethany hadn't been formed yet.  However, at that time, there were two large Lutheran churches in Ipswich.  These two churches were located very close together and </a:t>
            </a:r>
            <a:r>
              <a:rPr lang="en-US" b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were </a:t>
            </a:r>
            <a:r>
              <a:rPr lang="en-US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named St Johns and St </a:t>
            </a:r>
            <a:r>
              <a:rPr lang="en-US" b="0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Lukes</a:t>
            </a:r>
            <a:r>
              <a:rPr lang="en-US" b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.      </a:t>
            </a:r>
            <a:endParaRPr lang="en-AU" sz="12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</p:txBody>
      </p:sp>
      <p:pic>
        <p:nvPicPr>
          <p:cNvPr id="3075" name="Picture 3" descr="C:\Users\michelle crump\AppData\Local\Microsoft\Windows\Temporary Internet Files\Content.IE5\MAMTZQV0\church_love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841" y="1340768"/>
            <a:ext cx="4830159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874">
        <p14:ferris dir="l"/>
      </p:transition>
    </mc:Choice>
    <mc:Fallback xmlns="">
      <p:transition advClick="0" advTm="258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677032" cy="3771880"/>
          </a:xfrm>
        </p:spPr>
        <p:txBody>
          <a:bodyPr>
            <a:normAutofit fontScale="25000" lnSpcReduction="20000"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 </a:t>
            </a:r>
            <a:endParaRPr lang="en-AU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en-US" sz="56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M</a:t>
            </a:r>
            <a:r>
              <a:rPr lang="en-US" sz="5600" b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embers </a:t>
            </a:r>
            <a:r>
              <a:rPr lang="en-US" sz="56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from both St Johns and St </a:t>
            </a:r>
            <a:r>
              <a:rPr lang="en-US" sz="5600" b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Lukes</a:t>
            </a:r>
            <a:r>
              <a:rPr lang="en-US" sz="56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 decided to start the new church.  In 1967, 10 acres of land was purchased at Raceview.  The new church then became a project of St Johns alone.  By 1969 a two story brick dwelling was built on the land and on the 8th March 1970 the first church service was </a:t>
            </a:r>
            <a:r>
              <a:rPr lang="en-US" sz="5600" b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held. 72 </a:t>
            </a:r>
            <a:r>
              <a:rPr lang="en-US" sz="56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members transferred from St </a:t>
            </a:r>
            <a:r>
              <a:rPr lang="en-US" sz="5600" b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Johns </a:t>
            </a:r>
            <a:r>
              <a:rPr lang="en-US" sz="56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and St </a:t>
            </a:r>
            <a:r>
              <a:rPr lang="en-US" sz="5600" b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Lukes</a:t>
            </a:r>
            <a:r>
              <a:rPr lang="en-US" sz="56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 to start Bethany.</a:t>
            </a:r>
            <a:endParaRPr lang="en-AU" sz="56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en-US" sz="56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 </a:t>
            </a:r>
            <a:endParaRPr lang="en-AU" sz="56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en-US" sz="56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One reason Bethany became the new churches name was due to in the Bible there was a town named Bethany which was located about one and three quarter miles from Jerusalem.  In the same way, Bethany was located approximately the same distance from St Johns and St </a:t>
            </a:r>
            <a:r>
              <a:rPr lang="en-US" sz="5600" b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Lukes</a:t>
            </a:r>
            <a:r>
              <a:rPr lang="en-US" sz="56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.</a:t>
            </a:r>
            <a:endParaRPr lang="en-AU" sz="56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56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 </a:t>
            </a:r>
            <a:endParaRPr lang="en-AU" sz="56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2663788" y="626773"/>
            <a:ext cx="3672408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lnSpc>
                <a:spcPct val="115000"/>
              </a:lnSpc>
              <a:spcBef>
                <a:spcPts val="800"/>
              </a:spcBef>
            </a:pPr>
            <a:r>
              <a:rPr lang="en-US" sz="16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Did your congregation form after 1966?</a:t>
            </a:r>
            <a:endParaRPr lang="en-AU" sz="1600" b="1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</p:txBody>
      </p:sp>
      <p:pic>
        <p:nvPicPr>
          <p:cNvPr id="3074" name="Picture 2" descr="C:\Users\bookmarkuser\Dropbox\Levi Podlich's Lutheran Research\P08159 16004- Pastor F.H. Schmidt with chairman dedicating Raceview Bethan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24" y="1556790"/>
            <a:ext cx="3843799" cy="328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3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5293">
        <p14:ferris dir="l"/>
      </p:transition>
    </mc:Choice>
    <mc:Fallback>
      <p:transition advClick="0" advTm="552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548680"/>
            <a:ext cx="384770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fficeArt object"/>
          <p:cNvPicPr>
            <a:picLocks noGrp="1"/>
          </p:cNvPicPr>
          <p:nvPr>
            <p:ph sz="half" idx="2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104420" y="1196752"/>
            <a:ext cx="3644044" cy="26960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/>
            </a:r>
            <a:br>
              <a:rPr lang="en-AU" dirty="0"/>
            </a:br>
            <a:r>
              <a:rPr lang="en-US" dirty="0"/>
              <a:t> </a:t>
            </a: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4940424" y="466152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467544" y="3573016"/>
            <a:ext cx="3744416" cy="1614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The current church at Bethany is much larger and more modern.  This photo was taken whilst it was still under construction </a:t>
            </a:r>
            <a:endParaRPr lang="en-AU" sz="14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</a:rPr>
              <a:t> </a:t>
            </a:r>
            <a:endParaRPr lang="en-AU" sz="14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2202" y="4174195"/>
            <a:ext cx="3303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endParaRPr lang="en-AU" dirty="0"/>
          </a:p>
          <a:p>
            <a:r>
              <a:rPr lang="en-US" dirty="0"/>
              <a:t>The original church in 1970</a:t>
            </a:r>
            <a:endParaRPr lang="en-AU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2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5736">
        <p14:ferris dir="l"/>
      </p:transition>
    </mc:Choice>
    <mc:Fallback>
      <p:transition advClick="0" advTm="157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971600" y="908720"/>
            <a:ext cx="7344816" cy="1296144"/>
          </a:xfrm>
        </p:spPr>
        <p:txBody>
          <a:bodyPr>
            <a:noAutofit/>
          </a:bodyPr>
          <a:lstStyle/>
          <a:p>
            <a:pPr marL="0"/>
            <a:r>
              <a:rPr lang="en-US" sz="1400" b="0" dirty="0"/>
              <a:t>The </a:t>
            </a:r>
            <a:r>
              <a:rPr lang="en-US" sz="1400" b="0" dirty="0" smtClean="0"/>
              <a:t>church </a:t>
            </a:r>
            <a:r>
              <a:rPr lang="en-US" sz="1400" b="0" dirty="0"/>
              <a:t>was dedicated </a:t>
            </a:r>
            <a:r>
              <a:rPr lang="en-US" sz="1400" b="0" dirty="0" smtClean="0"/>
              <a:t>in  1970 </a:t>
            </a:r>
            <a:r>
              <a:rPr lang="en-US" sz="1400" b="0" dirty="0"/>
              <a:t>with a congregation of over 400 people</a:t>
            </a:r>
            <a:r>
              <a:rPr lang="en-US" sz="1400" b="0" dirty="0" smtClean="0"/>
              <a:t>. 72 </a:t>
            </a:r>
            <a:r>
              <a:rPr lang="en-US" sz="1400" b="0" dirty="0" err="1"/>
              <a:t>baptised</a:t>
            </a:r>
            <a:r>
              <a:rPr lang="en-US" sz="1400" b="0" dirty="0"/>
              <a:t> members transferred from the other two churches but officially, in total,  we had 120 </a:t>
            </a:r>
            <a:r>
              <a:rPr lang="en-US" sz="1400" b="0" dirty="0" err="1"/>
              <a:t>baptised</a:t>
            </a:r>
            <a:r>
              <a:rPr lang="en-US" sz="1400" b="0" dirty="0"/>
              <a:t> members and 65 communicant members.</a:t>
            </a:r>
            <a:endParaRPr lang="en-AU" sz="1400" b="0" dirty="0"/>
          </a:p>
          <a:p>
            <a:r>
              <a:rPr lang="en-US" sz="1400" b="0" dirty="0"/>
              <a:t> </a:t>
            </a:r>
            <a:r>
              <a:rPr lang="en-US" sz="1400" b="0" dirty="0" smtClean="0"/>
              <a:t>In </a:t>
            </a:r>
            <a:r>
              <a:rPr lang="en-US" sz="1400" b="0" dirty="0"/>
              <a:t>2015, Bethany had </a:t>
            </a:r>
            <a:r>
              <a:rPr lang="en-US" sz="1400" b="0" dirty="0" smtClean="0"/>
              <a:t>170 </a:t>
            </a:r>
            <a:r>
              <a:rPr lang="en-US" sz="1400" b="0" dirty="0" err="1" smtClean="0"/>
              <a:t>baptised</a:t>
            </a:r>
            <a:r>
              <a:rPr lang="en-US" sz="1400" b="0" dirty="0" smtClean="0"/>
              <a:t> </a:t>
            </a:r>
            <a:r>
              <a:rPr lang="en-US" sz="1400" b="0" dirty="0" smtClean="0"/>
              <a:t>members.</a:t>
            </a:r>
            <a:endParaRPr lang="en-AU" sz="1400" b="0" dirty="0"/>
          </a:p>
        </p:txBody>
      </p:sp>
      <p:sp>
        <p:nvSpPr>
          <p:cNvPr id="7" name="TextBox 6"/>
          <p:cNvSpPr txBox="1"/>
          <p:nvPr/>
        </p:nvSpPr>
        <p:spPr>
          <a:xfrm>
            <a:off x="2987824" y="43921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Bethany Church Congregation</a:t>
            </a:r>
            <a:endParaRPr lang="en-AU" b="1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035014"/>
              </p:ext>
            </p:extLst>
          </p:nvPr>
        </p:nvGraphicFramePr>
        <p:xfrm>
          <a:off x="899592" y="4293096"/>
          <a:ext cx="7521577" cy="91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4511"/>
                <a:gridCol w="1074511"/>
                <a:gridCol w="1074511"/>
                <a:gridCol w="1074511"/>
                <a:gridCol w="1074511"/>
                <a:gridCol w="1074511"/>
                <a:gridCol w="1074511"/>
              </a:tblGrid>
              <a:tr h="3429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Pastoral Acts:</a:t>
                      </a:r>
                      <a:endParaRPr lang="en-AU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 dirty="0">
                          <a:effectLst/>
                        </a:rPr>
                        <a:t>Children </a:t>
                      </a:r>
                      <a:br>
                        <a:rPr lang="en-AU" sz="700" dirty="0">
                          <a:effectLst/>
                        </a:rPr>
                      </a:br>
                      <a:r>
                        <a:rPr lang="en-AU" sz="700" dirty="0">
                          <a:effectLst/>
                        </a:rPr>
                        <a:t>Baptised</a:t>
                      </a:r>
                      <a:endParaRPr lang="en-AU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 dirty="0">
                          <a:effectLst/>
                        </a:rPr>
                        <a:t>Adults </a:t>
                      </a:r>
                      <a:br>
                        <a:rPr lang="en-AU" sz="700" dirty="0">
                          <a:effectLst/>
                        </a:rPr>
                      </a:br>
                      <a:r>
                        <a:rPr lang="en-AU" sz="700" dirty="0">
                          <a:effectLst/>
                        </a:rPr>
                        <a:t>Baptised</a:t>
                      </a:r>
                      <a:endParaRPr lang="en-AU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Children </a:t>
                      </a:r>
                      <a:br>
                        <a:rPr lang="en-AU" sz="700">
                          <a:effectLst/>
                        </a:rPr>
                      </a:br>
                      <a:r>
                        <a:rPr lang="en-AU" sz="700">
                          <a:effectLst/>
                        </a:rPr>
                        <a:t>Confirmed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Adults </a:t>
                      </a:r>
                      <a:br>
                        <a:rPr lang="en-AU" sz="700">
                          <a:effectLst/>
                        </a:rPr>
                      </a:br>
                      <a:r>
                        <a:rPr lang="en-AU" sz="700">
                          <a:effectLst/>
                        </a:rPr>
                        <a:t>Confirmed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Marriages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Funerals</a:t>
                      </a:r>
                      <a:br>
                        <a:rPr lang="en-AU" sz="700">
                          <a:effectLst/>
                        </a:rPr>
                      </a:br>
                      <a:r>
                        <a:rPr lang="en-AU" sz="700">
                          <a:effectLst/>
                        </a:rPr>
                        <a:t>(adults and children combined)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  <a:tr h="1143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2015: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15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3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  <a:tr h="1143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2014: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7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  <a:tr h="1143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2013: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7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 dirty="0">
                          <a:effectLst/>
                        </a:rPr>
                        <a:t>0</a:t>
                      </a:r>
                      <a:endParaRPr lang="en-AU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3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  <a:tr h="1143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2012: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12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3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4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6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  <a:tr h="1143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2011: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 dirty="0">
                          <a:effectLst/>
                        </a:rPr>
                        <a:t>6</a:t>
                      </a:r>
                      <a:endParaRPr lang="en-AU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050072"/>
              </p:ext>
            </p:extLst>
          </p:nvPr>
        </p:nvGraphicFramePr>
        <p:xfrm>
          <a:off x="971600" y="2132856"/>
          <a:ext cx="7521576" cy="800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7192"/>
                <a:gridCol w="2507192"/>
                <a:gridCol w="2507192"/>
              </a:tblGrid>
              <a:tr h="2286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Worship:</a:t>
                      </a:r>
                      <a:endParaRPr lang="en-AU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Average Weekly</a:t>
                      </a:r>
                      <a:br>
                        <a:rPr lang="en-AU" sz="700">
                          <a:effectLst/>
                        </a:rPr>
                      </a:br>
                      <a:r>
                        <a:rPr lang="en-AU" sz="700">
                          <a:effectLst/>
                        </a:rPr>
                        <a:t>Attendance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Average Attendance at</a:t>
                      </a:r>
                      <a:br>
                        <a:rPr lang="en-AU" sz="700">
                          <a:effectLst/>
                        </a:rPr>
                      </a:br>
                      <a:r>
                        <a:rPr lang="en-AU" sz="700">
                          <a:effectLst/>
                        </a:rPr>
                        <a:t>Holy Communione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  <a:tr h="1143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2015: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133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68 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  <a:tr h="1143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2014: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142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69 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  <a:tr h="1143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700" dirty="0">
                          <a:effectLst/>
                        </a:rPr>
                        <a:t>2013:</a:t>
                      </a:r>
                      <a:endParaRPr lang="en-AU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158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77 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  <a:tr h="1143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2012: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166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86 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  <a:tr h="1143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2011: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146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 dirty="0">
                          <a:effectLst/>
                        </a:rPr>
                        <a:t>90 </a:t>
                      </a:r>
                      <a:endParaRPr lang="en-AU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556951"/>
              </p:ext>
            </p:extLst>
          </p:nvPr>
        </p:nvGraphicFramePr>
        <p:xfrm>
          <a:off x="899592" y="3140968"/>
          <a:ext cx="7521576" cy="982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0197"/>
                <a:gridCol w="940197"/>
                <a:gridCol w="940197"/>
                <a:gridCol w="940197"/>
                <a:gridCol w="940197"/>
                <a:gridCol w="940197"/>
                <a:gridCol w="940197"/>
                <a:gridCol w="940197"/>
              </a:tblGrid>
              <a:tr h="2286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Membership:</a:t>
                      </a:r>
                      <a:endParaRPr lang="en-AU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 dirty="0">
                          <a:effectLst/>
                        </a:rPr>
                        <a:t>Baptised</a:t>
                      </a:r>
                      <a:br>
                        <a:rPr lang="en-AU" sz="700" dirty="0">
                          <a:effectLst/>
                        </a:rPr>
                      </a:br>
                      <a:r>
                        <a:rPr lang="en-AU" sz="700" dirty="0">
                          <a:effectLst/>
                        </a:rPr>
                        <a:t>Members</a:t>
                      </a:r>
                      <a:endParaRPr lang="en-AU" sz="12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Confirmed </a:t>
                      </a:r>
                      <a:br>
                        <a:rPr lang="en-AU" sz="700">
                          <a:effectLst/>
                        </a:rPr>
                      </a:br>
                      <a:r>
                        <a:rPr lang="en-AU" sz="700">
                          <a:effectLst/>
                        </a:rPr>
                        <a:t>Members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Communing</a:t>
                      </a:r>
                      <a:br>
                        <a:rPr lang="en-AU" sz="700">
                          <a:effectLst/>
                        </a:rPr>
                      </a:br>
                      <a:r>
                        <a:rPr lang="en-AU" sz="700">
                          <a:effectLst/>
                        </a:rPr>
                        <a:t>Members 18+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Childrens Groups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Youth</a:t>
                      </a:r>
                      <a:br>
                        <a:rPr lang="en-AU" sz="700">
                          <a:effectLst/>
                        </a:rPr>
                      </a:br>
                      <a:r>
                        <a:rPr lang="en-AU" sz="700">
                          <a:effectLst/>
                        </a:rPr>
                        <a:t>Groups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Mens</a:t>
                      </a:r>
                      <a:br>
                        <a:rPr lang="en-AU" sz="700">
                          <a:effectLst/>
                        </a:rPr>
                      </a:br>
                      <a:r>
                        <a:rPr lang="en-AU" sz="700">
                          <a:effectLst/>
                        </a:rPr>
                        <a:t>Groups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Womens</a:t>
                      </a:r>
                      <a:br>
                        <a:rPr lang="en-AU" sz="700">
                          <a:effectLst/>
                        </a:rPr>
                      </a:br>
                      <a:r>
                        <a:rPr lang="en-AU" sz="700">
                          <a:effectLst/>
                        </a:rPr>
                        <a:t>Groups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  <a:tr h="1143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2015: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170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129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144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40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  <a:tr h="1143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2014: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173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136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145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44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  <a:tr h="1143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2013: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174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137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148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30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  <a:tr h="1143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2012: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163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126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136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25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  <a:tr h="1143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2011: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173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134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145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24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700">
                          <a:effectLst/>
                        </a:rPr>
                        <a:t>0</a:t>
                      </a:r>
                      <a:endParaRPr lang="en-AU" sz="12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0" marR="0" marT="0" marB="0" anchor="ctr"/>
                </a:tc>
              </a:tr>
              <a:tr h="182880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3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1450">
        <p14:ferris dir="l"/>
      </p:transition>
    </mc:Choice>
    <mc:Fallback>
      <p:transition advClick="0" advTm="31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83568" y="1268760"/>
            <a:ext cx="3200400" cy="1424165"/>
          </a:xfrm>
        </p:spPr>
        <p:txBody>
          <a:bodyPr>
            <a:normAutofit fontScale="25000" lnSpcReduction="20000"/>
          </a:bodyPr>
          <a:lstStyle/>
          <a:p>
            <a:pPr marL="0"/>
            <a:r>
              <a:rPr lang="en-US" sz="6400" b="0" dirty="0"/>
              <a:t>We do have some migrant families but not in large amounts. However, our church building is used by an African group for worship on Sunday afternoons.</a:t>
            </a:r>
            <a:endParaRPr lang="en-AU" sz="6400" b="0" dirty="0"/>
          </a:p>
          <a:p>
            <a:pPr marL="0"/>
            <a:r>
              <a:rPr lang="en-US" sz="6400" b="0" dirty="0"/>
              <a:t> </a:t>
            </a:r>
            <a:endParaRPr lang="en-AU" sz="6400" dirty="0"/>
          </a:p>
          <a:p>
            <a:r>
              <a:rPr lang="en-US" dirty="0"/>
              <a:t> </a:t>
            </a:r>
            <a:endParaRPr lang="en-AU" dirty="0"/>
          </a:p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292080" y="1340768"/>
            <a:ext cx="3200400" cy="2088232"/>
          </a:xfrm>
        </p:spPr>
        <p:txBody>
          <a:bodyPr>
            <a:normAutofit fontScale="25000" lnSpcReduction="20000"/>
          </a:bodyPr>
          <a:lstStyle/>
          <a:p>
            <a:pPr marL="0"/>
            <a:r>
              <a:rPr lang="en-US" sz="6400" b="0" dirty="0"/>
              <a:t>Raceview, the local community has increased in population.  Technology has become much more widely used within the services and church itself.  We have a PA system, air-conditioning , projector screens, wireless microphones,  computer aided screens for following the services etc.</a:t>
            </a:r>
            <a:endParaRPr lang="en-AU" sz="6400" b="0" dirty="0"/>
          </a:p>
          <a:p>
            <a:pPr marL="0"/>
            <a:r>
              <a:rPr lang="en-US" sz="6400" b="0" dirty="0"/>
              <a:t> </a:t>
            </a:r>
            <a:endParaRPr lang="en-AU" sz="6400" b="0" dirty="0"/>
          </a:p>
          <a:p>
            <a:pPr marL="0"/>
            <a:r>
              <a:rPr lang="en-US" sz="6400" b="0" dirty="0"/>
              <a:t>This is a big step forward from the old purple ink duplicator machines used in the 80s used to distribute crude copies of the service format.</a:t>
            </a:r>
            <a:endParaRPr lang="en-AU" sz="6400" b="0" dirty="0"/>
          </a:p>
          <a:p>
            <a:pPr marL="0"/>
            <a:r>
              <a:rPr lang="en-US" sz="6400" b="0" dirty="0"/>
              <a:t> </a:t>
            </a:r>
            <a:endParaRPr lang="en-AU" sz="6400" b="0" dirty="0"/>
          </a:p>
          <a:p>
            <a:r>
              <a:rPr lang="en-US" dirty="0"/>
              <a:t> </a:t>
            </a:r>
            <a:endParaRPr lang="en-AU" dirty="0"/>
          </a:p>
          <a:p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fontAlgn="base">
              <a:spcBef>
                <a:spcPts val="0"/>
              </a:spcBef>
            </a:pPr>
            <a:r>
              <a:rPr lang="en-US" sz="16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en-US" sz="16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r>
              <a:rPr lang="en-US" sz="16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en-US" sz="16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r>
              <a:rPr lang="en-US" sz="16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en-US" sz="16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r>
              <a:rPr lang="en-US" sz="16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en-US" sz="16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r>
              <a:rPr lang="en-US" sz="16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Has </a:t>
            </a:r>
            <a:r>
              <a:rPr lang="en-US" sz="16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your local community changed in other ways</a:t>
            </a:r>
            <a:r>
              <a:rPr lang="en-US" sz="1600" b="1" cap="none" dirty="0" smtClean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?</a:t>
            </a:r>
            <a:r>
              <a:rPr lang="en-US" sz="1800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 </a:t>
            </a:r>
            <a:r>
              <a:rPr lang="en-US" sz="16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Are you in an urban area where large numbers of migrants have settled in the area and joined the congregation?</a:t>
            </a:r>
            <a:r>
              <a:rPr lang="en-AU" sz="16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en-AU" sz="16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r>
              <a:rPr lang="en-US" sz="1800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> </a:t>
            </a:r>
            <a:r>
              <a:rPr lang="en-AU" sz="1800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en-AU" sz="1800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r>
              <a:rPr lang="en-AU" sz="13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en-AU" sz="1300" b="1" cap="none" dirty="0">
                <a:solidFill>
                  <a:srgbClr val="000000"/>
                </a:solidFill>
                <a:latin typeface="Franklin Gothic Book"/>
                <a:ea typeface="+mn-ea"/>
                <a:cs typeface="+mn-cs"/>
              </a:rPr>
            </a:br>
            <a:endParaRPr lang="en-AU" dirty="0"/>
          </a:p>
        </p:txBody>
      </p:sp>
      <p:pic>
        <p:nvPicPr>
          <p:cNvPr id="4099" name="Picture 3" descr="C:\Users\bookmarkuser\Dropbox\Levi Podlich's Lutheran Research\2016-08-29 15.06.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7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7704">
        <p14:ferris dir="l"/>
      </p:transition>
    </mc:Choice>
    <mc:Fallback>
      <p:transition advClick="0" advTm="477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/>
            <a:endParaRPr lang="en-US" b="0" dirty="0" smtClean="0"/>
          </a:p>
          <a:p>
            <a:pPr marL="0"/>
            <a:r>
              <a:rPr lang="en-US" sz="2900" b="0" dirty="0" smtClean="0"/>
              <a:t>Bethany’s </a:t>
            </a:r>
            <a:r>
              <a:rPr lang="en-US" sz="2900" b="0" dirty="0"/>
              <a:t>services are now accompanied by a band.  This band has drums, piano, organ, guitars, singers </a:t>
            </a:r>
            <a:r>
              <a:rPr lang="en-US" sz="2900" b="0" dirty="0" smtClean="0"/>
              <a:t>etc.   </a:t>
            </a:r>
          </a:p>
          <a:p>
            <a:pPr marL="0"/>
            <a:r>
              <a:rPr lang="en-US" sz="2900" b="0" dirty="0" smtClean="0"/>
              <a:t>Sunday </a:t>
            </a:r>
            <a:r>
              <a:rPr lang="en-US" sz="2900" b="0" dirty="0"/>
              <a:t>School still operates today.  </a:t>
            </a:r>
            <a:endParaRPr lang="en-US" sz="2900" b="0" dirty="0" smtClean="0"/>
          </a:p>
          <a:p>
            <a:pPr marL="0"/>
            <a:r>
              <a:rPr lang="en-US" sz="2900" b="0" dirty="0" smtClean="0"/>
              <a:t>We </a:t>
            </a:r>
            <a:r>
              <a:rPr lang="en-US" sz="2900" b="0" dirty="0"/>
              <a:t>have a youth group called Ignition.  </a:t>
            </a:r>
            <a:endParaRPr lang="en-US" sz="2900" b="0" dirty="0" smtClean="0"/>
          </a:p>
          <a:p>
            <a:pPr marL="0"/>
            <a:r>
              <a:rPr lang="en-US" sz="2900" b="0" dirty="0" smtClean="0"/>
              <a:t>The </a:t>
            </a:r>
            <a:r>
              <a:rPr lang="en-US" sz="2900" b="0" dirty="0"/>
              <a:t>church also has special mid week services for the elderly</a:t>
            </a:r>
            <a:r>
              <a:rPr lang="en-US" sz="2900" b="0" dirty="0" smtClean="0"/>
              <a:t>.</a:t>
            </a:r>
          </a:p>
          <a:p>
            <a:pPr marL="0"/>
            <a:r>
              <a:rPr lang="en-US" sz="2900" b="0" dirty="0" smtClean="0"/>
              <a:t>More things are children’s ministry prayer stations, service greeters and prayer rooms.</a:t>
            </a:r>
            <a:endParaRPr lang="en-AU" sz="2900" b="0" dirty="0"/>
          </a:p>
          <a:p>
            <a:pPr marL="0"/>
            <a:r>
              <a:rPr lang="en-US" dirty="0"/>
              <a:t> </a:t>
            </a:r>
            <a:endParaRPr lang="en-AU" dirty="0"/>
          </a:p>
          <a:p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1259632" y="384785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en-US" b="1" dirty="0"/>
              <a:t>Has your church changed its programs and groups </a:t>
            </a:r>
            <a:r>
              <a:rPr lang="en-US" b="1" dirty="0" err="1"/>
              <a:t>eg</a:t>
            </a:r>
            <a:r>
              <a:rPr lang="en-US" b="1" dirty="0"/>
              <a:t> youth group, women’s guild </a:t>
            </a:r>
            <a:r>
              <a:rPr lang="en-US" b="1" dirty="0" err="1"/>
              <a:t>etc</a:t>
            </a:r>
            <a:r>
              <a:rPr lang="en-US" b="1" dirty="0"/>
              <a:t>?</a:t>
            </a:r>
            <a:endParaRPr lang="en-AU" b="1" dirty="0"/>
          </a:p>
        </p:txBody>
      </p:sp>
      <p:pic>
        <p:nvPicPr>
          <p:cNvPr id="1028" name="Picture 4" descr="C:\Users\michelle crump\Dropbox\Levi Podlich's Lutheran Research\20160911_085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752"/>
            <a:ext cx="4709253" cy="353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6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1448">
        <p14:ferris dir="l"/>
      </p:transition>
    </mc:Choice>
    <mc:Fallback>
      <p:transition advClick="0" advTm="314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/>
            <a:r>
              <a:rPr lang="en-US" b="0" dirty="0" smtClean="0"/>
              <a:t>Bethany Church would like to acquire a new manse for our Pastor. Bethany Church requires more pastoral assistance to combining </a:t>
            </a:r>
            <a:r>
              <a:rPr lang="en-US" b="0" dirty="0"/>
              <a:t>with Riverview and Ipswich Central congregations to form one Lutheran </a:t>
            </a:r>
            <a:r>
              <a:rPr lang="en-US" b="0" dirty="0" smtClean="0"/>
              <a:t>Church.</a:t>
            </a:r>
          </a:p>
          <a:p>
            <a:pPr marL="0"/>
            <a:r>
              <a:rPr lang="en-US" b="0" dirty="0" smtClean="0"/>
              <a:t>They also plan to </a:t>
            </a:r>
            <a:r>
              <a:rPr lang="en-US" b="0" dirty="0"/>
              <a:t>continue to reach out to Bethany </a:t>
            </a:r>
            <a:r>
              <a:rPr lang="en-US" b="0" dirty="0" smtClean="0"/>
              <a:t>Primary </a:t>
            </a:r>
            <a:r>
              <a:rPr lang="en-US" b="0" dirty="0"/>
              <a:t>S</a:t>
            </a:r>
            <a:r>
              <a:rPr lang="en-US" b="0" dirty="0" smtClean="0"/>
              <a:t>chool which is attached to the church.</a:t>
            </a:r>
            <a:endParaRPr lang="en-AU" b="0" dirty="0"/>
          </a:p>
          <a:p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2411760" y="332656"/>
            <a:ext cx="460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Thing for the future of Bethany Lutheran church…</a:t>
            </a:r>
            <a:endParaRPr lang="en-AU" b="1" dirty="0"/>
          </a:p>
        </p:txBody>
      </p:sp>
      <p:pic>
        <p:nvPicPr>
          <p:cNvPr id="2050" name="Picture 2" descr="C:\Users\michelle crump\Dropbox\Levi Podlich's Lutheran Research\20160911_092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942" y="1124744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3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5368">
        <p14:ferris dir="l"/>
      </p:transition>
    </mc:Choice>
    <mc:Fallback>
      <p:transition advClick="0" advTm="25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1754433"/>
            <a:ext cx="3200400" cy="239822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36064"/>
            <a:ext cx="3200400" cy="226254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Added in and taken out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566124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Sound Desk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4572000" y="4293096"/>
            <a:ext cx="38884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Taken out</a:t>
            </a:r>
            <a:endParaRPr lang="en-US" sz="54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0606" y="4332174"/>
            <a:ext cx="2789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Added in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79659" y="5682817"/>
            <a:ext cx="107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Army hall</a:t>
            </a:r>
            <a:endParaRPr lang="en-AU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99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9144">
        <p14:ferris dir="l"/>
      </p:transition>
    </mc:Choice>
    <mc:Fallback>
      <p:transition advClick="0" advTm="9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</TotalTime>
  <Words>679</Words>
  <Application>Microsoft Office PowerPoint</Application>
  <PresentationFormat>On-screen Show (4:3)</PresentationFormat>
  <Paragraphs>183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Angles</vt:lpstr>
      <vt:lpstr>Bethany Lutheran Church</vt:lpstr>
      <vt:lpstr>Did your congregation combine with another after the ELCA and UELCA amalgamated? </vt:lpstr>
      <vt:lpstr>PowerPoint Presentation</vt:lpstr>
      <vt:lpstr>   </vt:lpstr>
      <vt:lpstr>PowerPoint Presentation</vt:lpstr>
      <vt:lpstr>    Has your local community changed in other ways? Are you in an urban area where large numbers of migrants have settled in the area and joined the congregation?    </vt:lpstr>
      <vt:lpstr>PowerPoint Presentation</vt:lpstr>
      <vt:lpstr>PowerPoint Presentation</vt:lpstr>
      <vt:lpstr>Added in and taken out</vt:lpstr>
      <vt:lpstr>PowerPoint Presentation</vt:lpstr>
      <vt:lpstr>Added                                                    taken</vt:lpstr>
      <vt:lpstr>Bethany church comparison</vt:lpstr>
      <vt:lpstr>Bethany church comparison</vt:lpstr>
      <vt:lpstr>Bethany church comparison</vt:lpstr>
      <vt:lpstr>Books  I used and people I interviewed</vt:lpstr>
      <vt:lpstr>Books/Written Information     people interviewed</vt:lpstr>
      <vt:lpstr>Thanks for reading!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Bethany Lutheran Church</dc:title>
  <dc:creator>Michelle Crump</dc:creator>
  <cp:lastModifiedBy>Michelle Crump</cp:lastModifiedBy>
  <cp:revision>40</cp:revision>
  <cp:lastPrinted>2016-09-14T22:39:31Z</cp:lastPrinted>
  <dcterms:created xsi:type="dcterms:W3CDTF">2016-09-05T04:10:48Z</dcterms:created>
  <dcterms:modified xsi:type="dcterms:W3CDTF">2016-09-14T23:24:43Z</dcterms:modified>
</cp:coreProperties>
</file>