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7"/>
  </p:handoutMasterIdLst>
  <p:sldIdLst>
    <p:sldId id="257" r:id="rId2"/>
    <p:sldId id="258" r:id="rId3"/>
    <p:sldId id="276" r:id="rId4"/>
    <p:sldId id="329" r:id="rId5"/>
    <p:sldId id="330" r:id="rId6"/>
    <p:sldId id="331" r:id="rId7"/>
    <p:sldId id="333" r:id="rId8"/>
    <p:sldId id="278" r:id="rId9"/>
    <p:sldId id="313" r:id="rId10"/>
    <p:sldId id="328" r:id="rId11"/>
    <p:sldId id="325" r:id="rId12"/>
    <p:sldId id="320" r:id="rId13"/>
    <p:sldId id="337" r:id="rId14"/>
    <p:sldId id="334" r:id="rId15"/>
    <p:sldId id="336" r:id="rId16"/>
    <p:sldId id="335" r:id="rId17"/>
    <p:sldId id="338" r:id="rId18"/>
    <p:sldId id="311" r:id="rId19"/>
    <p:sldId id="340" r:id="rId20"/>
    <p:sldId id="262" r:id="rId21"/>
    <p:sldId id="339" r:id="rId22"/>
    <p:sldId id="283" r:id="rId23"/>
    <p:sldId id="279" r:id="rId24"/>
    <p:sldId id="324" r:id="rId25"/>
    <p:sldId id="261" r:id="rId26"/>
  </p:sldIdLst>
  <p:sldSz cx="9144000" cy="6858000" type="screen4x3"/>
  <p:notesSz cx="9929813"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4660"/>
  </p:normalViewPr>
  <p:slideViewPr>
    <p:cSldViewPr snapToGrid="0">
      <p:cViewPr varScale="1">
        <p:scale>
          <a:sx n="73" d="100"/>
          <a:sy n="73" d="100"/>
        </p:scale>
        <p:origin x="1266" y="54"/>
      </p:cViewPr>
      <p:guideLst/>
    </p:cSldViewPr>
  </p:slideViewPr>
  <p:notesTextViewPr>
    <p:cViewPr>
      <p:scale>
        <a:sx n="3" d="2"/>
        <a:sy n="3" d="2"/>
      </p:scale>
      <p:origin x="0" y="0"/>
    </p:cViewPr>
  </p:notesTextViewPr>
  <p:notesViewPr>
    <p:cSldViewPr snapToGrid="0">
      <p:cViewPr varScale="1">
        <p:scale>
          <a:sx n="117" d="100"/>
          <a:sy n="117" d="100"/>
        </p:scale>
        <p:origin x="2352" y="8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35" Type="http://schemas.openxmlformats.org/officeDocument/2006/relationships/customXml" Target="../customXml/item4.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624596" y="1"/>
            <a:ext cx="4302919" cy="341064"/>
          </a:xfrm>
          <a:prstGeom prst="rect">
            <a:avLst/>
          </a:prstGeom>
        </p:spPr>
        <p:txBody>
          <a:bodyPr vert="horz" lIns="91440" tIns="45720" rIns="91440" bIns="45720" rtlCol="0"/>
          <a:lstStyle>
            <a:lvl1pPr algn="r">
              <a:defRPr sz="1200"/>
            </a:lvl1pPr>
          </a:lstStyle>
          <a:p>
            <a:fld id="{07833CFB-6D8C-417A-8081-A6B6A7E5625D}" type="datetimeFigureOut">
              <a:rPr lang="en-AU" smtClean="0"/>
              <a:t>23/07/2019</a:t>
            </a:fld>
            <a:endParaRPr lang="en-AU"/>
          </a:p>
        </p:txBody>
      </p:sp>
      <p:sp>
        <p:nvSpPr>
          <p:cNvPr id="4" name="Footer Placeholder 3"/>
          <p:cNvSpPr>
            <a:spLocks noGrp="1"/>
          </p:cNvSpPr>
          <p:nvPr>
            <p:ph type="ftr" sz="quarter" idx="2"/>
          </p:nvPr>
        </p:nvSpPr>
        <p:spPr>
          <a:xfrm>
            <a:off x="0" y="6456612"/>
            <a:ext cx="4302919" cy="341063"/>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624596" y="6456612"/>
            <a:ext cx="4302919" cy="341063"/>
          </a:xfrm>
          <a:prstGeom prst="rect">
            <a:avLst/>
          </a:prstGeom>
        </p:spPr>
        <p:txBody>
          <a:bodyPr vert="horz" lIns="91440" tIns="45720" rIns="91440" bIns="45720" rtlCol="0" anchor="b"/>
          <a:lstStyle>
            <a:lvl1pPr algn="r">
              <a:defRPr sz="1200"/>
            </a:lvl1pPr>
          </a:lstStyle>
          <a:p>
            <a:fld id="{B37DFF3F-CD73-4C38-8414-4328582D1DD4}" type="slidenum">
              <a:rPr lang="en-AU" smtClean="0"/>
              <a:t>‹#›</a:t>
            </a:fld>
            <a:endParaRPr lang="en-AU"/>
          </a:p>
        </p:txBody>
      </p:sp>
    </p:spTree>
    <p:extLst>
      <p:ext uri="{BB962C8B-B14F-4D97-AF65-F5344CB8AC3E}">
        <p14:creationId xmlns:p14="http://schemas.microsoft.com/office/powerpoint/2010/main" val="24891796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673843-0D15-4DB5-9867-0D34950878CD}" type="datetimeFigureOut">
              <a:rPr lang="en-AU" smtClean="0"/>
              <a:t>23/07/2019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E93D883-EB93-4891-877D-057733E2DDBF}" type="slidenum">
              <a:rPr lang="en-AU" smtClean="0"/>
              <a:t>‹#›</a:t>
            </a:fld>
            <a:endParaRPr lang="en-AU"/>
          </a:p>
        </p:txBody>
      </p:sp>
    </p:spTree>
    <p:extLst>
      <p:ext uri="{BB962C8B-B14F-4D97-AF65-F5344CB8AC3E}">
        <p14:creationId xmlns:p14="http://schemas.microsoft.com/office/powerpoint/2010/main" val="349526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73843-0D15-4DB5-9867-0D34950878CD}" type="datetimeFigureOut">
              <a:rPr lang="en-AU" smtClean="0"/>
              <a:t>23/07/2019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E93D883-EB93-4891-877D-057733E2DDBF}" type="slidenum">
              <a:rPr lang="en-AU" smtClean="0"/>
              <a:t>‹#›</a:t>
            </a:fld>
            <a:endParaRPr lang="en-AU"/>
          </a:p>
        </p:txBody>
      </p:sp>
    </p:spTree>
    <p:extLst>
      <p:ext uri="{BB962C8B-B14F-4D97-AF65-F5344CB8AC3E}">
        <p14:creationId xmlns:p14="http://schemas.microsoft.com/office/powerpoint/2010/main" val="284483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73843-0D15-4DB5-9867-0D34950878CD}" type="datetimeFigureOut">
              <a:rPr lang="en-AU" smtClean="0"/>
              <a:t>23/07/2019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E93D883-EB93-4891-877D-057733E2DDBF}" type="slidenum">
              <a:rPr lang="en-AU" smtClean="0"/>
              <a:t>‹#›</a:t>
            </a:fld>
            <a:endParaRPr lang="en-AU"/>
          </a:p>
        </p:txBody>
      </p:sp>
    </p:spTree>
    <p:extLst>
      <p:ext uri="{BB962C8B-B14F-4D97-AF65-F5344CB8AC3E}">
        <p14:creationId xmlns:p14="http://schemas.microsoft.com/office/powerpoint/2010/main" val="308126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73843-0D15-4DB5-9867-0D34950878CD}" type="datetimeFigureOut">
              <a:rPr lang="en-AU" smtClean="0"/>
              <a:t>23/07/2019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E93D883-EB93-4891-877D-057733E2DDBF}" type="slidenum">
              <a:rPr lang="en-AU" smtClean="0"/>
              <a:t>‹#›</a:t>
            </a:fld>
            <a:endParaRPr lang="en-AU"/>
          </a:p>
        </p:txBody>
      </p:sp>
    </p:spTree>
    <p:extLst>
      <p:ext uri="{BB962C8B-B14F-4D97-AF65-F5344CB8AC3E}">
        <p14:creationId xmlns:p14="http://schemas.microsoft.com/office/powerpoint/2010/main" val="91175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673843-0D15-4DB5-9867-0D34950878CD}" type="datetimeFigureOut">
              <a:rPr lang="en-AU" smtClean="0"/>
              <a:t>23/07/2019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E93D883-EB93-4891-877D-057733E2DDBF}" type="slidenum">
              <a:rPr lang="en-AU" smtClean="0"/>
              <a:t>‹#›</a:t>
            </a:fld>
            <a:endParaRPr lang="en-AU"/>
          </a:p>
        </p:txBody>
      </p:sp>
    </p:spTree>
    <p:extLst>
      <p:ext uri="{BB962C8B-B14F-4D97-AF65-F5344CB8AC3E}">
        <p14:creationId xmlns:p14="http://schemas.microsoft.com/office/powerpoint/2010/main" val="384640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673843-0D15-4DB5-9867-0D34950878CD}" type="datetimeFigureOut">
              <a:rPr lang="en-AU" smtClean="0"/>
              <a:t>23/07/2019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E93D883-EB93-4891-877D-057733E2DDBF}" type="slidenum">
              <a:rPr lang="en-AU" smtClean="0"/>
              <a:t>‹#›</a:t>
            </a:fld>
            <a:endParaRPr lang="en-AU"/>
          </a:p>
        </p:txBody>
      </p:sp>
    </p:spTree>
    <p:extLst>
      <p:ext uri="{BB962C8B-B14F-4D97-AF65-F5344CB8AC3E}">
        <p14:creationId xmlns:p14="http://schemas.microsoft.com/office/powerpoint/2010/main" val="89459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673843-0D15-4DB5-9867-0D34950878CD}" type="datetimeFigureOut">
              <a:rPr lang="en-AU" smtClean="0"/>
              <a:t>23/07/2019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E93D883-EB93-4891-877D-057733E2DDBF}" type="slidenum">
              <a:rPr lang="en-AU" smtClean="0"/>
              <a:t>‹#›</a:t>
            </a:fld>
            <a:endParaRPr lang="en-AU"/>
          </a:p>
        </p:txBody>
      </p:sp>
    </p:spTree>
    <p:extLst>
      <p:ext uri="{BB962C8B-B14F-4D97-AF65-F5344CB8AC3E}">
        <p14:creationId xmlns:p14="http://schemas.microsoft.com/office/powerpoint/2010/main" val="47491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673843-0D15-4DB5-9867-0D34950878CD}" type="datetimeFigureOut">
              <a:rPr lang="en-AU" smtClean="0"/>
              <a:t>23/07/2019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E93D883-EB93-4891-877D-057733E2DDBF}" type="slidenum">
              <a:rPr lang="en-AU" smtClean="0"/>
              <a:t>‹#›</a:t>
            </a:fld>
            <a:endParaRPr lang="en-AU"/>
          </a:p>
        </p:txBody>
      </p:sp>
    </p:spTree>
    <p:extLst>
      <p:ext uri="{BB962C8B-B14F-4D97-AF65-F5344CB8AC3E}">
        <p14:creationId xmlns:p14="http://schemas.microsoft.com/office/powerpoint/2010/main" val="153660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73843-0D15-4DB5-9867-0D34950878CD}" type="datetimeFigureOut">
              <a:rPr lang="en-AU" smtClean="0"/>
              <a:t>23/07/2019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E93D883-EB93-4891-877D-057733E2DDBF}" type="slidenum">
              <a:rPr lang="en-AU" smtClean="0"/>
              <a:t>‹#›</a:t>
            </a:fld>
            <a:endParaRPr lang="en-AU"/>
          </a:p>
        </p:txBody>
      </p:sp>
    </p:spTree>
    <p:extLst>
      <p:ext uri="{BB962C8B-B14F-4D97-AF65-F5344CB8AC3E}">
        <p14:creationId xmlns:p14="http://schemas.microsoft.com/office/powerpoint/2010/main" val="2168589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673843-0D15-4DB5-9867-0D34950878CD}" type="datetimeFigureOut">
              <a:rPr lang="en-AU" smtClean="0"/>
              <a:t>23/07/2019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E93D883-EB93-4891-877D-057733E2DDBF}" type="slidenum">
              <a:rPr lang="en-AU" smtClean="0"/>
              <a:t>‹#›</a:t>
            </a:fld>
            <a:endParaRPr lang="en-AU"/>
          </a:p>
        </p:txBody>
      </p:sp>
    </p:spTree>
    <p:extLst>
      <p:ext uri="{BB962C8B-B14F-4D97-AF65-F5344CB8AC3E}">
        <p14:creationId xmlns:p14="http://schemas.microsoft.com/office/powerpoint/2010/main" val="249107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673843-0D15-4DB5-9867-0D34950878CD}" type="datetimeFigureOut">
              <a:rPr lang="en-AU" smtClean="0"/>
              <a:t>23/07/2019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E93D883-EB93-4891-877D-057733E2DDBF}" type="slidenum">
              <a:rPr lang="en-AU" smtClean="0"/>
              <a:t>‹#›</a:t>
            </a:fld>
            <a:endParaRPr lang="en-AU"/>
          </a:p>
        </p:txBody>
      </p:sp>
    </p:spTree>
    <p:extLst>
      <p:ext uri="{BB962C8B-B14F-4D97-AF65-F5344CB8AC3E}">
        <p14:creationId xmlns:p14="http://schemas.microsoft.com/office/powerpoint/2010/main" val="3546731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73843-0D15-4DB5-9867-0D34950878CD}" type="datetimeFigureOut">
              <a:rPr lang="en-AU" smtClean="0"/>
              <a:t>23/07/2019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3D883-EB93-4891-877D-057733E2DDBF}" type="slidenum">
              <a:rPr lang="en-AU" smtClean="0"/>
              <a:t>‹#›</a:t>
            </a:fld>
            <a:endParaRPr lang="en-AU"/>
          </a:p>
        </p:txBody>
      </p:sp>
    </p:spTree>
    <p:extLst>
      <p:ext uri="{BB962C8B-B14F-4D97-AF65-F5344CB8AC3E}">
        <p14:creationId xmlns:p14="http://schemas.microsoft.com/office/powerpoint/2010/main" val="2239972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882C-E516-460F-8349-D2C2F5CBA564}"/>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DBEF27B9-8951-4033-AA9D-E89B9351B1D1}"/>
              </a:ext>
            </a:extLst>
          </p:cNvPr>
          <p:cNvSpPr>
            <a:spLocks noGrp="1"/>
          </p:cNvSpPr>
          <p:nvPr>
            <p:ph type="subTitle" idx="1"/>
          </p:nvPr>
        </p:nvSpPr>
        <p:spPr/>
        <p:txBody>
          <a:bodyPr/>
          <a:lstStyle/>
          <a:p>
            <a:endParaRPr lang="en-AU"/>
          </a:p>
        </p:txBody>
      </p:sp>
      <p:pic>
        <p:nvPicPr>
          <p:cNvPr id="5" name="Picture 4" descr="A close up of a flower&#10;&#10;Description generated with high confidence">
            <a:extLst>
              <a:ext uri="{FF2B5EF4-FFF2-40B4-BE49-F238E27FC236}">
                <a16:creationId xmlns:a16="http://schemas.microsoft.com/office/drawing/2014/main" id="{4AE7C321-DF46-4FE6-96C7-7C77CA5829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BD64C5DA-2BF9-487F-96D3-EBB0F58294E8}"/>
              </a:ext>
            </a:extLst>
          </p:cNvPr>
          <p:cNvSpPr/>
          <p:nvPr/>
        </p:nvSpPr>
        <p:spPr>
          <a:xfrm>
            <a:off x="61489" y="5936482"/>
            <a:ext cx="8973454" cy="813813"/>
          </a:xfrm>
          <a:prstGeom prst="rect">
            <a:avLst/>
          </a:prstGeom>
        </p:spPr>
        <p:txBody>
          <a:bodyPr wrap="square">
            <a:spAutoFit/>
          </a:bodyPr>
          <a:lstStyle/>
          <a:p>
            <a:pPr marL="0" marR="0" lvl="0" indent="0" algn="l" defTabSz="457200" rtl="0" eaLnBrk="1" fontAlgn="auto" latinLnBrk="0" hangingPunct="1">
              <a:lnSpc>
                <a:spcPts val="62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Going and Growing in the Spirit</a:t>
            </a:r>
          </a:p>
        </p:txBody>
      </p:sp>
      <p:pic>
        <p:nvPicPr>
          <p:cNvPr id="8" name="Picture 7">
            <a:extLst>
              <a:ext uri="{FF2B5EF4-FFF2-40B4-BE49-F238E27FC236}">
                <a16:creationId xmlns:a16="http://schemas.microsoft.com/office/drawing/2014/main" id="{1BEFC1D2-1A7D-48BF-9D4F-9F1F66FBD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546" y="4521994"/>
            <a:ext cx="7379752" cy="165576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296" y="115322"/>
            <a:ext cx="4153408" cy="667700"/>
          </a:xfrm>
          <a:prstGeom prst="rect">
            <a:avLst/>
          </a:prstGeom>
        </p:spPr>
      </p:pic>
    </p:spTree>
    <p:extLst>
      <p:ext uri="{BB962C8B-B14F-4D97-AF65-F5344CB8AC3E}">
        <p14:creationId xmlns:p14="http://schemas.microsoft.com/office/powerpoint/2010/main" val="218293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16B0D5-2A0E-4BE6-B035-81C84E341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91886" y="424543"/>
            <a:ext cx="8210005" cy="646331"/>
          </a:xfrm>
          <a:prstGeom prst="rect">
            <a:avLst/>
          </a:prstGeom>
          <a:noFill/>
        </p:spPr>
        <p:txBody>
          <a:bodyPr wrap="square" rtlCol="0">
            <a:spAutoFit/>
          </a:bodyPr>
          <a:lstStyle/>
          <a:p>
            <a:pPr algn="ctr"/>
            <a:r>
              <a:rPr lang="en-AU" sz="3600" b="1" dirty="0" smtClean="0">
                <a:solidFill>
                  <a:srgbClr val="002060"/>
                </a:solidFill>
              </a:rPr>
              <a:t>The Spirit produces fruit and gives gifts</a:t>
            </a:r>
            <a:endParaRPr lang="en-AU" sz="3600" b="1" dirty="0">
              <a:solidFill>
                <a:srgbClr val="002060"/>
              </a:solidFill>
            </a:endParaRPr>
          </a:p>
        </p:txBody>
      </p:sp>
      <p:sp>
        <p:nvSpPr>
          <p:cNvPr id="5" name="TextBox 4"/>
          <p:cNvSpPr txBox="1"/>
          <p:nvPr/>
        </p:nvSpPr>
        <p:spPr>
          <a:xfrm>
            <a:off x="391886" y="1312817"/>
            <a:ext cx="8229600" cy="4585871"/>
          </a:xfrm>
          <a:prstGeom prst="rect">
            <a:avLst/>
          </a:prstGeom>
          <a:noFill/>
        </p:spPr>
        <p:txBody>
          <a:bodyPr wrap="square" rtlCol="0">
            <a:spAutoFit/>
          </a:bodyPr>
          <a:lstStyle/>
          <a:p>
            <a:r>
              <a:rPr lang="en-AU" sz="2800" b="1" dirty="0" smtClean="0">
                <a:solidFill>
                  <a:schemeClr val="accent6">
                    <a:lumMod val="50000"/>
                  </a:schemeClr>
                </a:solidFill>
              </a:rPr>
              <a:t>The fruit of the Spirit is </a:t>
            </a:r>
            <a:r>
              <a:rPr lang="en-US" sz="2800" b="1" dirty="0" smtClean="0">
                <a:solidFill>
                  <a:schemeClr val="accent6">
                    <a:lumMod val="50000"/>
                  </a:schemeClr>
                </a:solidFill>
              </a:rPr>
              <a:t>is </a:t>
            </a:r>
            <a:r>
              <a:rPr lang="en-US" sz="2800" b="1" dirty="0">
                <a:solidFill>
                  <a:schemeClr val="accent6">
                    <a:lumMod val="50000"/>
                  </a:schemeClr>
                </a:solidFill>
              </a:rPr>
              <a:t>love, joy, peace, patience, kindness, generosity, faithfulness, </a:t>
            </a:r>
            <a:r>
              <a:rPr lang="en-US" sz="2800" b="1" dirty="0" smtClean="0">
                <a:solidFill>
                  <a:schemeClr val="accent6">
                    <a:lumMod val="50000"/>
                  </a:schemeClr>
                </a:solidFill>
              </a:rPr>
              <a:t>gentleness</a:t>
            </a:r>
            <a:r>
              <a:rPr lang="en-US" sz="2800" b="1" dirty="0">
                <a:solidFill>
                  <a:schemeClr val="accent6">
                    <a:lumMod val="50000"/>
                  </a:schemeClr>
                </a:solidFill>
              </a:rPr>
              <a:t>, and self-control. </a:t>
            </a:r>
            <a:r>
              <a:rPr lang="en-US" sz="2800" b="1" dirty="0" smtClean="0">
                <a:solidFill>
                  <a:schemeClr val="accent6">
                    <a:lumMod val="50000"/>
                  </a:schemeClr>
                </a:solidFill>
              </a:rPr>
              <a:t>[Gal 5:22-23]</a:t>
            </a:r>
          </a:p>
          <a:p>
            <a:endParaRPr lang="en-US" sz="1200" b="1" dirty="0">
              <a:solidFill>
                <a:schemeClr val="accent6">
                  <a:lumMod val="50000"/>
                </a:schemeClr>
              </a:solidFill>
            </a:endParaRPr>
          </a:p>
          <a:p>
            <a:r>
              <a:rPr lang="en-US" sz="2800" b="1" dirty="0" smtClean="0">
                <a:solidFill>
                  <a:schemeClr val="accent6">
                    <a:lumMod val="50000"/>
                  </a:schemeClr>
                </a:solidFill>
              </a:rPr>
              <a:t>There are various lists of gifts which are not intended to be exhaustive. Such gifts as wisdom, knowledge, faith, healing, miracles, prophecy, discernment, tongues and interpretation, assistance, leadership, teaching, pastoral care, intercession, oversight and much more. [1 </a:t>
            </a:r>
            <a:r>
              <a:rPr lang="en-US" sz="2800" b="1" dirty="0" err="1" smtClean="0">
                <a:solidFill>
                  <a:schemeClr val="accent6">
                    <a:lumMod val="50000"/>
                  </a:schemeClr>
                </a:solidFill>
              </a:rPr>
              <a:t>Cor</a:t>
            </a:r>
            <a:r>
              <a:rPr lang="en-US" sz="2800" b="1" dirty="0" smtClean="0">
                <a:solidFill>
                  <a:schemeClr val="accent6">
                    <a:lumMod val="50000"/>
                  </a:schemeClr>
                </a:solidFill>
              </a:rPr>
              <a:t> 12 </a:t>
            </a:r>
            <a:r>
              <a:rPr lang="en-US" sz="2800" b="1" dirty="0" err="1" smtClean="0">
                <a:solidFill>
                  <a:schemeClr val="accent6">
                    <a:lumMod val="50000"/>
                  </a:schemeClr>
                </a:solidFill>
              </a:rPr>
              <a:t>etc</a:t>
            </a:r>
            <a:r>
              <a:rPr lang="en-US" sz="2800" b="1" dirty="0" smtClean="0">
                <a:solidFill>
                  <a:schemeClr val="accent6">
                    <a:lumMod val="50000"/>
                  </a:schemeClr>
                </a:solidFill>
              </a:rPr>
              <a:t>]</a:t>
            </a:r>
          </a:p>
          <a:p>
            <a:r>
              <a:rPr lang="en-US" sz="2800" b="1" dirty="0" smtClean="0">
                <a:solidFill>
                  <a:schemeClr val="accent6">
                    <a:lumMod val="50000"/>
                  </a:schemeClr>
                </a:solidFill>
              </a:rPr>
              <a:t> </a:t>
            </a:r>
            <a:endParaRPr lang="en-AU" dirty="0"/>
          </a:p>
        </p:txBody>
      </p:sp>
    </p:spTree>
    <p:extLst>
      <p:ext uri="{BB962C8B-B14F-4D97-AF65-F5344CB8AC3E}">
        <p14:creationId xmlns:p14="http://schemas.microsoft.com/office/powerpoint/2010/main" val="170889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16B0D5-2A0E-4BE6-B035-81C84E341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659189" y="280852"/>
            <a:ext cx="8033657" cy="1323439"/>
          </a:xfrm>
          <a:prstGeom prst="rect">
            <a:avLst/>
          </a:prstGeom>
          <a:noFill/>
        </p:spPr>
        <p:txBody>
          <a:bodyPr wrap="square" rtlCol="0">
            <a:spAutoFit/>
          </a:bodyPr>
          <a:lstStyle/>
          <a:p>
            <a:pPr algn="just"/>
            <a:endParaRPr lang="en-AU" sz="4800" b="1" dirty="0" smtClean="0">
              <a:solidFill>
                <a:srgbClr val="002060"/>
              </a:solidFill>
            </a:endParaRPr>
          </a:p>
          <a:p>
            <a:pPr algn="just"/>
            <a:endParaRPr lang="en-AU" sz="3200" dirty="0"/>
          </a:p>
        </p:txBody>
      </p:sp>
      <p:sp>
        <p:nvSpPr>
          <p:cNvPr id="4" name="TextBox 3"/>
          <p:cNvSpPr txBox="1"/>
          <p:nvPr/>
        </p:nvSpPr>
        <p:spPr>
          <a:xfrm rot="20081048">
            <a:off x="652657" y="2518639"/>
            <a:ext cx="8046720" cy="769441"/>
          </a:xfrm>
          <a:prstGeom prst="rect">
            <a:avLst/>
          </a:prstGeom>
          <a:noFill/>
        </p:spPr>
        <p:txBody>
          <a:bodyPr wrap="square" rtlCol="0">
            <a:spAutoFit/>
          </a:bodyPr>
          <a:lstStyle/>
          <a:p>
            <a:r>
              <a:rPr lang="en-AU" sz="4400" b="1" dirty="0" smtClean="0">
                <a:solidFill>
                  <a:schemeClr val="accent6">
                    <a:lumMod val="50000"/>
                  </a:schemeClr>
                </a:solidFill>
              </a:rPr>
              <a:t>No Dualism or Deism here either!</a:t>
            </a:r>
            <a:endParaRPr lang="en-AU" sz="4400" b="1" dirty="0">
              <a:solidFill>
                <a:schemeClr val="accent6">
                  <a:lumMod val="50000"/>
                </a:schemeClr>
              </a:solidFill>
            </a:endParaRPr>
          </a:p>
        </p:txBody>
      </p:sp>
    </p:spTree>
    <p:extLst>
      <p:ext uri="{BB962C8B-B14F-4D97-AF65-F5344CB8AC3E}">
        <p14:creationId xmlns:p14="http://schemas.microsoft.com/office/powerpoint/2010/main" val="30298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66C1FC7F-18AB-47EC-8CEA-BBC23C770E2A}"/>
              </a:ext>
            </a:extLst>
          </p:cNvPr>
          <p:cNvSpPr/>
          <p:nvPr/>
        </p:nvSpPr>
        <p:spPr>
          <a:xfrm flipH="1">
            <a:off x="0" y="3042338"/>
            <a:ext cx="9144000" cy="2768367"/>
          </a:xfrm>
          <a:prstGeom prst="wav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A picture containing food&#10;&#10;Description generated with high confidence">
            <a:extLst>
              <a:ext uri="{FF2B5EF4-FFF2-40B4-BE49-F238E27FC236}">
                <a16:creationId xmlns:a16="http://schemas.microsoft.com/office/drawing/2014/main" id="{89AEBF1D-1052-4251-B01B-4397C9BFD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35880"/>
          </a:xfrm>
          <a:prstGeom prst="rect">
            <a:avLst/>
          </a:prstGeom>
        </p:spPr>
      </p:pic>
    </p:spTree>
    <p:extLst>
      <p:ext uri="{BB962C8B-B14F-4D97-AF65-F5344CB8AC3E}">
        <p14:creationId xmlns:p14="http://schemas.microsoft.com/office/powerpoint/2010/main" val="1283601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66C1FC7F-18AB-47EC-8CEA-BBC23C770E2A}"/>
              </a:ext>
            </a:extLst>
          </p:cNvPr>
          <p:cNvSpPr/>
          <p:nvPr/>
        </p:nvSpPr>
        <p:spPr>
          <a:xfrm flipH="1">
            <a:off x="0" y="3042338"/>
            <a:ext cx="9144000" cy="2768367"/>
          </a:xfrm>
          <a:prstGeom prst="wav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A picture containing food&#10;&#10;Description generated with high confidence">
            <a:extLst>
              <a:ext uri="{FF2B5EF4-FFF2-40B4-BE49-F238E27FC236}">
                <a16:creationId xmlns:a16="http://schemas.microsoft.com/office/drawing/2014/main" id="{89AEBF1D-1052-4251-B01B-4397C9BFD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0"/>
            <a:ext cx="5080000" cy="5080000"/>
          </a:xfrm>
          <a:prstGeom prst="rect">
            <a:avLst/>
          </a:prstGeom>
        </p:spPr>
      </p:pic>
    </p:spTree>
    <p:extLst>
      <p:ext uri="{BB962C8B-B14F-4D97-AF65-F5344CB8AC3E}">
        <p14:creationId xmlns:p14="http://schemas.microsoft.com/office/powerpoint/2010/main" val="749200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16B0D5-2A0E-4BE6-B035-81C84E341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83326" y="711926"/>
            <a:ext cx="8046720" cy="4339650"/>
          </a:xfrm>
          <a:prstGeom prst="rect">
            <a:avLst/>
          </a:prstGeom>
          <a:noFill/>
        </p:spPr>
        <p:txBody>
          <a:bodyPr wrap="square" rtlCol="0">
            <a:spAutoFit/>
          </a:bodyPr>
          <a:lstStyle/>
          <a:p>
            <a:pPr algn="just"/>
            <a:r>
              <a:rPr lang="en-AU" sz="3200" dirty="0" smtClean="0">
                <a:solidFill>
                  <a:schemeClr val="accent6">
                    <a:lumMod val="50000"/>
                  </a:schemeClr>
                </a:solidFill>
              </a:rPr>
              <a:t>It must be firmly maintained that God gives no-one his Spirit or grace apart from the external Word </a:t>
            </a:r>
            <a:r>
              <a:rPr lang="en-AU" sz="3200" b="1" dirty="0" smtClean="0">
                <a:solidFill>
                  <a:schemeClr val="accent6">
                    <a:lumMod val="50000"/>
                  </a:schemeClr>
                </a:solidFill>
              </a:rPr>
              <a:t>which goes before</a:t>
            </a:r>
            <a:r>
              <a:rPr lang="en-AU" sz="3200" dirty="0" smtClean="0">
                <a:solidFill>
                  <a:schemeClr val="accent6">
                    <a:lumMod val="50000"/>
                  </a:schemeClr>
                </a:solidFill>
              </a:rPr>
              <a:t>. We say this to protect ourselves from … those who boast that they have the Spirit </a:t>
            </a:r>
            <a:r>
              <a:rPr lang="en-AU" sz="3200" b="1" dirty="0" smtClean="0">
                <a:solidFill>
                  <a:schemeClr val="accent6">
                    <a:lumMod val="50000"/>
                  </a:schemeClr>
                </a:solidFill>
              </a:rPr>
              <a:t>apart from and before </a:t>
            </a:r>
            <a:r>
              <a:rPr lang="en-AU" sz="3200" dirty="0" smtClean="0">
                <a:solidFill>
                  <a:schemeClr val="accent6">
                    <a:lumMod val="50000"/>
                  </a:schemeClr>
                </a:solidFill>
              </a:rPr>
              <a:t>contact with the Word. … Everything that boasts of being from the Spirit </a:t>
            </a:r>
            <a:r>
              <a:rPr lang="en-AU" sz="3200" b="1" dirty="0" smtClean="0">
                <a:solidFill>
                  <a:schemeClr val="accent6">
                    <a:lumMod val="50000"/>
                  </a:schemeClr>
                </a:solidFill>
              </a:rPr>
              <a:t>apart from </a:t>
            </a:r>
            <a:r>
              <a:rPr lang="en-AU" sz="3200" dirty="0" smtClean="0">
                <a:solidFill>
                  <a:schemeClr val="accent6">
                    <a:lumMod val="50000"/>
                  </a:schemeClr>
                </a:solidFill>
              </a:rPr>
              <a:t>such a Word and sacrament is of the devil. </a:t>
            </a:r>
            <a:r>
              <a:rPr lang="en-AU" sz="2000" dirty="0" smtClean="0">
                <a:solidFill>
                  <a:schemeClr val="accent6">
                    <a:lumMod val="50000"/>
                  </a:schemeClr>
                </a:solidFill>
              </a:rPr>
              <a:t>[</a:t>
            </a:r>
            <a:r>
              <a:rPr lang="en-AU" sz="2000" dirty="0" err="1" smtClean="0">
                <a:solidFill>
                  <a:schemeClr val="accent6">
                    <a:lumMod val="50000"/>
                  </a:schemeClr>
                </a:solidFill>
              </a:rPr>
              <a:t>Smalcald</a:t>
            </a:r>
            <a:r>
              <a:rPr lang="en-AU" sz="2000" dirty="0" smtClean="0">
                <a:solidFill>
                  <a:schemeClr val="accent6">
                    <a:lumMod val="50000"/>
                  </a:schemeClr>
                </a:solidFill>
              </a:rPr>
              <a:t> Articles III 8:3,10]</a:t>
            </a:r>
            <a:endParaRPr lang="en-AU" sz="2000" dirty="0">
              <a:solidFill>
                <a:schemeClr val="accent6">
                  <a:lumMod val="50000"/>
                </a:schemeClr>
              </a:solidFill>
            </a:endParaRPr>
          </a:p>
        </p:txBody>
      </p:sp>
    </p:spTree>
    <p:extLst>
      <p:ext uri="{BB962C8B-B14F-4D97-AF65-F5344CB8AC3E}">
        <p14:creationId xmlns:p14="http://schemas.microsoft.com/office/powerpoint/2010/main" val="2700090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16B0D5-2A0E-4BE6-B035-81C84E341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31075" y="418011"/>
            <a:ext cx="8386354" cy="4708981"/>
          </a:xfrm>
          <a:prstGeom prst="rect">
            <a:avLst/>
          </a:prstGeom>
          <a:noFill/>
        </p:spPr>
        <p:txBody>
          <a:bodyPr wrap="square" rtlCol="0">
            <a:spAutoFit/>
          </a:bodyPr>
          <a:lstStyle/>
          <a:p>
            <a:r>
              <a:rPr lang="en-AU" sz="3600" b="1" dirty="0" smtClean="0">
                <a:solidFill>
                  <a:srgbClr val="002060"/>
                </a:solidFill>
              </a:rPr>
              <a:t>We let the Word of God permeate our lives</a:t>
            </a:r>
          </a:p>
          <a:p>
            <a:endParaRPr lang="en-AU" sz="3200" b="1" dirty="0"/>
          </a:p>
          <a:p>
            <a:pPr marL="457200" indent="-457200">
              <a:spcAft>
                <a:spcPts val="1200"/>
              </a:spcAft>
              <a:buFont typeface="Arial" panose="020B0604020202020204" pitchFamily="34" charset="0"/>
              <a:buChar char="•"/>
            </a:pPr>
            <a:r>
              <a:rPr lang="en-AU" sz="3200" dirty="0" smtClean="0">
                <a:solidFill>
                  <a:schemeClr val="accent6">
                    <a:lumMod val="50000"/>
                  </a:schemeClr>
                </a:solidFill>
              </a:rPr>
              <a:t>Dwell in the Word / Study the Word / Discuss…</a:t>
            </a:r>
          </a:p>
          <a:p>
            <a:pPr marL="457200" indent="-457200">
              <a:spcAft>
                <a:spcPts val="1200"/>
              </a:spcAft>
              <a:buFont typeface="Arial" panose="020B0604020202020204" pitchFamily="34" charset="0"/>
              <a:buChar char="•"/>
            </a:pPr>
            <a:r>
              <a:rPr lang="en-AU" sz="3200" dirty="0" smtClean="0">
                <a:solidFill>
                  <a:schemeClr val="accent6">
                    <a:lumMod val="50000"/>
                  </a:schemeClr>
                </a:solidFill>
              </a:rPr>
              <a:t>The Word of God is our authority and power</a:t>
            </a:r>
          </a:p>
          <a:p>
            <a:pPr marL="457200" indent="-457200">
              <a:spcAft>
                <a:spcPts val="1200"/>
              </a:spcAft>
              <a:buFont typeface="Arial" panose="020B0604020202020204" pitchFamily="34" charset="0"/>
              <a:buChar char="•"/>
            </a:pPr>
            <a:r>
              <a:rPr lang="en-AU" sz="3200" dirty="0" smtClean="0">
                <a:solidFill>
                  <a:schemeClr val="accent6">
                    <a:lumMod val="50000"/>
                  </a:schemeClr>
                </a:solidFill>
              </a:rPr>
              <a:t>The more the Word of God is alive in us, the easier it is to recognise the Spirit’s voice</a:t>
            </a:r>
          </a:p>
          <a:p>
            <a:pPr marL="457200" indent="-457200">
              <a:spcAft>
                <a:spcPts val="1200"/>
              </a:spcAft>
              <a:buFont typeface="Arial" panose="020B0604020202020204" pitchFamily="34" charset="0"/>
              <a:buChar char="•"/>
            </a:pPr>
            <a:r>
              <a:rPr lang="en-AU" sz="3200" dirty="0" smtClean="0">
                <a:solidFill>
                  <a:schemeClr val="accent6">
                    <a:lumMod val="50000"/>
                  </a:schemeClr>
                </a:solidFill>
              </a:rPr>
              <a:t>Discernment is not perfect in this world</a:t>
            </a:r>
          </a:p>
          <a:p>
            <a:pPr marL="457200" indent="-457200">
              <a:buFont typeface="Arial" panose="020B0604020202020204" pitchFamily="34" charset="0"/>
              <a:buChar char="•"/>
            </a:pPr>
            <a:r>
              <a:rPr lang="en-AU" sz="3200" dirty="0" smtClean="0">
                <a:solidFill>
                  <a:schemeClr val="accent6">
                    <a:lumMod val="50000"/>
                  </a:schemeClr>
                </a:solidFill>
              </a:rPr>
              <a:t>Therefore a little humility goes a long way</a:t>
            </a:r>
            <a:endParaRPr lang="en-AU" sz="3200" dirty="0">
              <a:solidFill>
                <a:schemeClr val="accent6">
                  <a:lumMod val="50000"/>
                </a:schemeClr>
              </a:solidFill>
            </a:endParaRPr>
          </a:p>
        </p:txBody>
      </p:sp>
    </p:spTree>
    <p:extLst>
      <p:ext uri="{BB962C8B-B14F-4D97-AF65-F5344CB8AC3E}">
        <p14:creationId xmlns:p14="http://schemas.microsoft.com/office/powerpoint/2010/main" val="154529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16B0D5-2A0E-4BE6-B035-81C84E341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195" y="124098"/>
            <a:ext cx="7271656" cy="5453742"/>
          </a:xfrm>
          <a:prstGeom prst="rect">
            <a:avLst/>
          </a:prstGeom>
        </p:spPr>
      </p:pic>
    </p:spTree>
    <p:extLst>
      <p:ext uri="{BB962C8B-B14F-4D97-AF65-F5344CB8AC3E}">
        <p14:creationId xmlns:p14="http://schemas.microsoft.com/office/powerpoint/2010/main" val="3374367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66C1FC7F-18AB-47EC-8CEA-BBC23C770E2A}"/>
              </a:ext>
            </a:extLst>
          </p:cNvPr>
          <p:cNvSpPr/>
          <p:nvPr/>
        </p:nvSpPr>
        <p:spPr>
          <a:xfrm flipH="1">
            <a:off x="0" y="3042338"/>
            <a:ext cx="9144000" cy="2768367"/>
          </a:xfrm>
          <a:prstGeom prst="wav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A picture containing food&#10;&#10;Description generated with high confidence">
            <a:extLst>
              <a:ext uri="{FF2B5EF4-FFF2-40B4-BE49-F238E27FC236}">
                <a16:creationId xmlns:a16="http://schemas.microsoft.com/office/drawing/2014/main" id="{89AEBF1D-1052-4251-B01B-4397C9BFD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555" y="435292"/>
            <a:ext cx="6783976" cy="4526184"/>
          </a:xfrm>
          <a:prstGeom prst="rect">
            <a:avLst/>
          </a:prstGeom>
        </p:spPr>
      </p:pic>
    </p:spTree>
    <p:extLst>
      <p:ext uri="{BB962C8B-B14F-4D97-AF65-F5344CB8AC3E}">
        <p14:creationId xmlns:p14="http://schemas.microsoft.com/office/powerpoint/2010/main" val="2165555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66C1FC7F-18AB-47EC-8CEA-BBC23C770E2A}"/>
              </a:ext>
            </a:extLst>
          </p:cNvPr>
          <p:cNvSpPr/>
          <p:nvPr/>
        </p:nvSpPr>
        <p:spPr>
          <a:xfrm flipH="1">
            <a:off x="0" y="3042338"/>
            <a:ext cx="9144000" cy="2768367"/>
          </a:xfrm>
          <a:prstGeom prst="wav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A picture containing food&#10;&#10;Description generated with high confidence">
            <a:extLst>
              <a:ext uri="{FF2B5EF4-FFF2-40B4-BE49-F238E27FC236}">
                <a16:creationId xmlns:a16="http://schemas.microsoft.com/office/drawing/2014/main" id="{89AEBF1D-1052-4251-B01B-4397C9BFD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674" y="261256"/>
            <a:ext cx="7247617" cy="4816371"/>
          </a:xfrm>
          <a:prstGeom prst="rect">
            <a:avLst/>
          </a:prstGeom>
        </p:spPr>
      </p:pic>
    </p:spTree>
    <p:extLst>
      <p:ext uri="{BB962C8B-B14F-4D97-AF65-F5344CB8AC3E}">
        <p14:creationId xmlns:p14="http://schemas.microsoft.com/office/powerpoint/2010/main" val="4209916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66C1FC7F-18AB-47EC-8CEA-BBC23C770E2A}"/>
              </a:ext>
            </a:extLst>
          </p:cNvPr>
          <p:cNvSpPr/>
          <p:nvPr/>
        </p:nvSpPr>
        <p:spPr>
          <a:xfrm flipH="1">
            <a:off x="0" y="3042338"/>
            <a:ext cx="9144000" cy="2768367"/>
          </a:xfrm>
          <a:prstGeom prst="wav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A picture containing food&#10;&#10;Description generated with high confidence">
            <a:extLst>
              <a:ext uri="{FF2B5EF4-FFF2-40B4-BE49-F238E27FC236}">
                <a16:creationId xmlns:a16="http://schemas.microsoft.com/office/drawing/2014/main" id="{89AEBF1D-1052-4251-B01B-4397C9BFD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9469" y="1396909"/>
            <a:ext cx="4022271" cy="2678832"/>
          </a:xfrm>
          <a:prstGeom prst="rect">
            <a:avLst/>
          </a:prstGeom>
        </p:spPr>
      </p:pic>
    </p:spTree>
    <p:extLst>
      <p:ext uri="{BB962C8B-B14F-4D97-AF65-F5344CB8AC3E}">
        <p14:creationId xmlns:p14="http://schemas.microsoft.com/office/powerpoint/2010/main" val="628418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882C-E516-460F-8349-D2C2F5CBA564}"/>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DBEF27B9-8951-4033-AA9D-E89B9351B1D1}"/>
              </a:ext>
            </a:extLst>
          </p:cNvPr>
          <p:cNvSpPr>
            <a:spLocks noGrp="1"/>
          </p:cNvSpPr>
          <p:nvPr>
            <p:ph type="subTitle" idx="1"/>
          </p:nvPr>
        </p:nvSpPr>
        <p:spPr/>
        <p:txBody>
          <a:bodyPr/>
          <a:lstStyle/>
          <a:p>
            <a:endParaRPr lang="en-AU"/>
          </a:p>
        </p:txBody>
      </p:sp>
      <p:pic>
        <p:nvPicPr>
          <p:cNvPr id="5" name="Picture 4" descr="A close up of a flower&#10;&#10;Description generated with high confidence">
            <a:extLst>
              <a:ext uri="{FF2B5EF4-FFF2-40B4-BE49-F238E27FC236}">
                <a16:creationId xmlns:a16="http://schemas.microsoft.com/office/drawing/2014/main" id="{4AE7C321-DF46-4FE6-96C7-7C77CA5829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514601" y="4149447"/>
            <a:ext cx="6198326" cy="2339102"/>
          </a:xfrm>
          <a:prstGeom prst="rect">
            <a:avLst/>
          </a:prstGeom>
          <a:noFill/>
        </p:spPr>
        <p:txBody>
          <a:bodyPr wrap="square" rtlCol="0">
            <a:spAutoFit/>
          </a:bodyPr>
          <a:lstStyle/>
          <a:p>
            <a:pPr algn="ctr"/>
            <a:r>
              <a:rPr lang="en-AU" sz="3600" b="1" dirty="0" smtClean="0"/>
              <a:t>Session 4</a:t>
            </a:r>
          </a:p>
          <a:p>
            <a:endParaRPr lang="en-AU" sz="1400" b="1" dirty="0"/>
          </a:p>
          <a:p>
            <a:pPr algn="ctr"/>
            <a:r>
              <a:rPr lang="en-AU" sz="4800" b="1" dirty="0" smtClean="0"/>
              <a:t>The Spirit and the</a:t>
            </a:r>
          </a:p>
          <a:p>
            <a:pPr algn="ctr"/>
            <a:r>
              <a:rPr lang="en-AU" sz="4800" b="1" dirty="0" smtClean="0"/>
              <a:t>Healing of Community</a:t>
            </a:r>
            <a:endParaRPr lang="en-AU" sz="4800" b="1" dirty="0"/>
          </a:p>
        </p:txBody>
      </p:sp>
    </p:spTree>
    <p:extLst>
      <p:ext uri="{BB962C8B-B14F-4D97-AF65-F5344CB8AC3E}">
        <p14:creationId xmlns:p14="http://schemas.microsoft.com/office/powerpoint/2010/main" val="3774484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16B0D5-2A0E-4BE6-B035-81C84E341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97874" y="326572"/>
            <a:ext cx="6148252" cy="5456574"/>
          </a:xfrm>
          <a:prstGeom prst="rect">
            <a:avLst/>
          </a:prstGeom>
        </p:spPr>
      </p:pic>
      <p:sp>
        <p:nvSpPr>
          <p:cNvPr id="5" name="TextBox 4"/>
          <p:cNvSpPr txBox="1"/>
          <p:nvPr/>
        </p:nvSpPr>
        <p:spPr>
          <a:xfrm>
            <a:off x="3918856" y="-748282"/>
            <a:ext cx="4186646" cy="6247864"/>
          </a:xfrm>
          <a:prstGeom prst="rect">
            <a:avLst/>
          </a:prstGeom>
          <a:noFill/>
        </p:spPr>
        <p:txBody>
          <a:bodyPr wrap="square" rtlCol="0">
            <a:spAutoFit/>
          </a:bodyPr>
          <a:lstStyle/>
          <a:p>
            <a:r>
              <a:rPr lang="en-AU" sz="40000" b="1" dirty="0" smtClean="0">
                <a:solidFill>
                  <a:srgbClr val="002060"/>
                </a:solidFill>
              </a:rPr>
              <a:t>X</a:t>
            </a:r>
            <a:endParaRPr lang="en-AU" sz="40000" b="1" dirty="0">
              <a:solidFill>
                <a:srgbClr val="002060"/>
              </a:solidFill>
            </a:endParaRPr>
          </a:p>
        </p:txBody>
      </p:sp>
    </p:spTree>
    <p:extLst>
      <p:ext uri="{BB962C8B-B14F-4D97-AF65-F5344CB8AC3E}">
        <p14:creationId xmlns:p14="http://schemas.microsoft.com/office/powerpoint/2010/main" val="184118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66C1FC7F-18AB-47EC-8CEA-BBC23C770E2A}"/>
              </a:ext>
            </a:extLst>
          </p:cNvPr>
          <p:cNvSpPr/>
          <p:nvPr/>
        </p:nvSpPr>
        <p:spPr>
          <a:xfrm flipH="1">
            <a:off x="0" y="3042338"/>
            <a:ext cx="9144000" cy="2768367"/>
          </a:xfrm>
          <a:prstGeom prst="wav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A picture containing food&#10;&#10;Description generated with high confidence">
            <a:extLst>
              <a:ext uri="{FF2B5EF4-FFF2-40B4-BE49-F238E27FC236}">
                <a16:creationId xmlns:a16="http://schemas.microsoft.com/office/drawing/2014/main" id="{89AEBF1D-1052-4251-B01B-4397C9BFD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85" y="936307"/>
            <a:ext cx="7217519" cy="3400562"/>
          </a:xfrm>
          <a:prstGeom prst="rect">
            <a:avLst/>
          </a:prstGeom>
        </p:spPr>
      </p:pic>
    </p:spTree>
    <p:extLst>
      <p:ext uri="{BB962C8B-B14F-4D97-AF65-F5344CB8AC3E}">
        <p14:creationId xmlns:p14="http://schemas.microsoft.com/office/powerpoint/2010/main" val="3420965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16B0D5-2A0E-4BE6-B035-81C84E341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18011" y="509451"/>
            <a:ext cx="8419012" cy="6130909"/>
          </a:xfrm>
          <a:prstGeom prst="rect">
            <a:avLst/>
          </a:prstGeom>
          <a:noFill/>
        </p:spPr>
        <p:txBody>
          <a:bodyPr wrap="square" rtlCol="0">
            <a:spAutoFit/>
          </a:bodyPr>
          <a:lstStyle/>
          <a:p>
            <a:r>
              <a:rPr lang="en-AU" sz="4400" b="1" dirty="0">
                <a:solidFill>
                  <a:srgbClr val="C00000"/>
                </a:solidFill>
              </a:rPr>
              <a:t>Discussion </a:t>
            </a:r>
            <a:r>
              <a:rPr lang="en-AU" sz="4400" b="1" dirty="0" smtClean="0">
                <a:solidFill>
                  <a:srgbClr val="C00000"/>
                </a:solidFill>
              </a:rPr>
              <a:t>Questions</a:t>
            </a:r>
          </a:p>
          <a:p>
            <a:endParaRPr lang="en-AU" sz="4400" b="1" dirty="0" smtClean="0">
              <a:solidFill>
                <a:srgbClr val="C00000"/>
              </a:solidFill>
            </a:endParaRPr>
          </a:p>
          <a:p>
            <a:endParaRPr lang="en-AU" sz="2800" b="1" dirty="0" smtClean="0">
              <a:solidFill>
                <a:srgbClr val="C00000"/>
              </a:solidFill>
            </a:endParaRPr>
          </a:p>
          <a:p>
            <a:endParaRPr lang="en-AU" sz="2800" b="1" dirty="0" smtClean="0">
              <a:solidFill>
                <a:srgbClr val="C00000"/>
              </a:solidFill>
            </a:endParaRPr>
          </a:p>
          <a:p>
            <a:r>
              <a:rPr lang="en-AU" sz="3200" b="1" dirty="0" smtClean="0">
                <a:solidFill>
                  <a:schemeClr val="accent5">
                    <a:lumMod val="50000"/>
                  </a:schemeClr>
                </a:solidFill>
              </a:rPr>
              <a:t>What, if anything, puzzles you about the work of the Spirit today?</a:t>
            </a:r>
          </a:p>
          <a:p>
            <a:pPr>
              <a:spcAft>
                <a:spcPts val="1200"/>
              </a:spcAft>
            </a:pPr>
            <a:endParaRPr lang="en-AU" sz="2000" b="1" dirty="0" smtClean="0">
              <a:solidFill>
                <a:srgbClr val="002060"/>
              </a:solidFill>
            </a:endParaRPr>
          </a:p>
          <a:p>
            <a:pPr>
              <a:spcAft>
                <a:spcPts val="1200"/>
              </a:spcAft>
            </a:pPr>
            <a:r>
              <a:rPr lang="en-AU" sz="3200" b="1" dirty="0" smtClean="0">
                <a:solidFill>
                  <a:srgbClr val="002060"/>
                </a:solidFill>
              </a:rPr>
              <a:t>What other issues do you want to raise?</a:t>
            </a:r>
            <a:endParaRPr lang="en-AU" sz="3200" b="1" dirty="0">
              <a:solidFill>
                <a:srgbClr val="002060"/>
              </a:solidFill>
            </a:endParaRPr>
          </a:p>
          <a:p>
            <a:r>
              <a:rPr lang="en-AU" sz="4400" b="1" dirty="0" smtClean="0">
                <a:solidFill>
                  <a:srgbClr val="C00000"/>
                </a:solidFill>
              </a:rPr>
              <a:t> </a:t>
            </a:r>
            <a:endParaRPr lang="en-AU" sz="2000" b="1" dirty="0" smtClean="0">
              <a:solidFill>
                <a:srgbClr val="002060"/>
              </a:solidFill>
            </a:endParaRPr>
          </a:p>
          <a:p>
            <a:pPr algn="ctr">
              <a:lnSpc>
                <a:spcPct val="120000"/>
              </a:lnSpc>
            </a:pPr>
            <a:endParaRPr lang="en-AU" sz="3200" b="1" dirty="0" smtClean="0">
              <a:solidFill>
                <a:srgbClr val="002060"/>
              </a:solidFill>
            </a:endParaRPr>
          </a:p>
          <a:p>
            <a:endParaRPr lang="en-AU"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3498" y="297271"/>
            <a:ext cx="1692342" cy="1692342"/>
          </a:xfrm>
          <a:prstGeom prst="rect">
            <a:avLst/>
          </a:prstGeom>
        </p:spPr>
      </p:pic>
    </p:spTree>
    <p:extLst>
      <p:ext uri="{BB962C8B-B14F-4D97-AF65-F5344CB8AC3E}">
        <p14:creationId xmlns:p14="http://schemas.microsoft.com/office/powerpoint/2010/main" val="1431529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16B0D5-2A0E-4BE6-B035-81C84E341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50" y="1962150"/>
            <a:ext cx="3238500" cy="2933700"/>
          </a:xfrm>
          <a:prstGeom prst="rect">
            <a:avLst/>
          </a:prstGeom>
        </p:spPr>
      </p:pic>
      <p:sp>
        <p:nvSpPr>
          <p:cNvPr id="4" name="TextBox 3"/>
          <p:cNvSpPr txBox="1"/>
          <p:nvPr/>
        </p:nvSpPr>
        <p:spPr>
          <a:xfrm>
            <a:off x="816429" y="672737"/>
            <a:ext cx="7635240" cy="769441"/>
          </a:xfrm>
          <a:prstGeom prst="rect">
            <a:avLst/>
          </a:prstGeom>
          <a:noFill/>
        </p:spPr>
        <p:txBody>
          <a:bodyPr wrap="square" rtlCol="0">
            <a:spAutoFit/>
          </a:bodyPr>
          <a:lstStyle/>
          <a:p>
            <a:r>
              <a:rPr lang="en-AU" sz="4400" b="1" dirty="0" smtClean="0">
                <a:solidFill>
                  <a:schemeClr val="accent6">
                    <a:lumMod val="50000"/>
                  </a:schemeClr>
                </a:solidFill>
              </a:rPr>
              <a:t>Time for a short break…</a:t>
            </a:r>
            <a:endParaRPr lang="en-AU" sz="4400" b="1" dirty="0">
              <a:solidFill>
                <a:schemeClr val="accent6">
                  <a:lumMod val="50000"/>
                </a:schemeClr>
              </a:solidFill>
            </a:endParaRPr>
          </a:p>
        </p:txBody>
      </p:sp>
    </p:spTree>
    <p:extLst>
      <p:ext uri="{BB962C8B-B14F-4D97-AF65-F5344CB8AC3E}">
        <p14:creationId xmlns:p14="http://schemas.microsoft.com/office/powerpoint/2010/main" val="644126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16B0D5-2A0E-4BE6-B035-81C84E341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18011" y="509451"/>
            <a:ext cx="8419012" cy="4776692"/>
          </a:xfrm>
          <a:prstGeom prst="rect">
            <a:avLst/>
          </a:prstGeom>
          <a:noFill/>
        </p:spPr>
        <p:txBody>
          <a:bodyPr wrap="square" rtlCol="0">
            <a:spAutoFit/>
          </a:bodyPr>
          <a:lstStyle/>
          <a:p>
            <a:r>
              <a:rPr lang="en-AU" sz="4400" b="1" dirty="0">
                <a:solidFill>
                  <a:srgbClr val="C00000"/>
                </a:solidFill>
              </a:rPr>
              <a:t>Discussion </a:t>
            </a:r>
            <a:r>
              <a:rPr lang="en-AU" sz="4400" b="1" dirty="0" smtClean="0">
                <a:solidFill>
                  <a:srgbClr val="C00000"/>
                </a:solidFill>
              </a:rPr>
              <a:t>Time</a:t>
            </a:r>
          </a:p>
          <a:p>
            <a:pPr algn="ctr">
              <a:lnSpc>
                <a:spcPct val="120000"/>
              </a:lnSpc>
              <a:spcAft>
                <a:spcPts val="2400"/>
              </a:spcAft>
            </a:pPr>
            <a:endParaRPr lang="en-AU" sz="2000" b="1" dirty="0" smtClean="0">
              <a:solidFill>
                <a:srgbClr val="002060"/>
              </a:solidFill>
            </a:endParaRPr>
          </a:p>
          <a:p>
            <a:pPr algn="ctr">
              <a:lnSpc>
                <a:spcPct val="120000"/>
              </a:lnSpc>
              <a:spcAft>
                <a:spcPts val="2400"/>
              </a:spcAft>
            </a:pPr>
            <a:r>
              <a:rPr lang="en-AU" sz="4400" b="1" smtClean="0">
                <a:solidFill>
                  <a:srgbClr val="002060"/>
                </a:solidFill>
              </a:rPr>
              <a:t>Plenary Session</a:t>
            </a:r>
            <a:endParaRPr lang="en-AU" sz="4400" b="1" dirty="0" smtClean="0">
              <a:solidFill>
                <a:srgbClr val="002060"/>
              </a:solidFill>
            </a:endParaRPr>
          </a:p>
          <a:p>
            <a:pPr algn="ctr">
              <a:lnSpc>
                <a:spcPct val="120000"/>
              </a:lnSpc>
              <a:spcAft>
                <a:spcPts val="2400"/>
              </a:spcAft>
            </a:pPr>
            <a:r>
              <a:rPr lang="en-AU" sz="4400" b="1" dirty="0" smtClean="0">
                <a:solidFill>
                  <a:srgbClr val="002060"/>
                </a:solidFill>
              </a:rPr>
              <a:t>Any issues or questions that anyone wants to raise?</a:t>
            </a:r>
          </a:p>
          <a:p>
            <a:endParaRPr lang="en-AU"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3498" y="297271"/>
            <a:ext cx="1692342" cy="1692342"/>
          </a:xfrm>
          <a:prstGeom prst="rect">
            <a:avLst/>
          </a:prstGeom>
        </p:spPr>
      </p:pic>
    </p:spTree>
    <p:extLst>
      <p:ext uri="{BB962C8B-B14F-4D97-AF65-F5344CB8AC3E}">
        <p14:creationId xmlns:p14="http://schemas.microsoft.com/office/powerpoint/2010/main" val="1608428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16B0D5-2A0E-4BE6-B035-81C84E341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11480" y="463731"/>
            <a:ext cx="8249194" cy="5078313"/>
          </a:xfrm>
          <a:prstGeom prst="rect">
            <a:avLst/>
          </a:prstGeom>
          <a:noFill/>
        </p:spPr>
        <p:txBody>
          <a:bodyPr wrap="square" rtlCol="0">
            <a:spAutoFit/>
          </a:bodyPr>
          <a:lstStyle/>
          <a:p>
            <a:r>
              <a:rPr lang="en-AU" sz="8000" b="1" dirty="0">
                <a:solidFill>
                  <a:srgbClr val="C00000"/>
                </a:solidFill>
              </a:rPr>
              <a:t>Next </a:t>
            </a:r>
            <a:r>
              <a:rPr lang="en-AU" sz="8000" b="1" dirty="0" smtClean="0">
                <a:solidFill>
                  <a:srgbClr val="C00000"/>
                </a:solidFill>
              </a:rPr>
              <a:t>Week</a:t>
            </a:r>
          </a:p>
          <a:p>
            <a:r>
              <a:rPr lang="en-AU" sz="4800" b="1" dirty="0">
                <a:solidFill>
                  <a:schemeClr val="accent5">
                    <a:lumMod val="50000"/>
                  </a:schemeClr>
                </a:solidFill>
              </a:rPr>
              <a:t>The Spirit and the </a:t>
            </a:r>
          </a:p>
          <a:p>
            <a:r>
              <a:rPr lang="en-AU" sz="4800" b="1" dirty="0">
                <a:solidFill>
                  <a:schemeClr val="accent5">
                    <a:lumMod val="50000"/>
                  </a:schemeClr>
                </a:solidFill>
              </a:rPr>
              <a:t>Healing of </a:t>
            </a:r>
            <a:r>
              <a:rPr lang="en-AU" sz="4800" b="1" dirty="0" smtClean="0">
                <a:solidFill>
                  <a:schemeClr val="accent5">
                    <a:lumMod val="50000"/>
                  </a:schemeClr>
                </a:solidFill>
              </a:rPr>
              <a:t>the World</a:t>
            </a:r>
            <a:endParaRPr lang="en-AU" sz="4800" b="1" dirty="0">
              <a:solidFill>
                <a:schemeClr val="accent5">
                  <a:lumMod val="50000"/>
                </a:schemeClr>
              </a:solidFill>
            </a:endParaRPr>
          </a:p>
          <a:p>
            <a:endParaRPr lang="en-AU" dirty="0"/>
          </a:p>
          <a:p>
            <a:pPr>
              <a:spcAft>
                <a:spcPts val="1200"/>
              </a:spcAft>
            </a:pPr>
            <a:r>
              <a:rPr lang="en-AU" sz="4000" b="1" dirty="0">
                <a:solidFill>
                  <a:schemeClr val="accent5">
                    <a:lumMod val="60000"/>
                    <a:lumOff val="40000"/>
                  </a:schemeClr>
                </a:solidFill>
              </a:rPr>
              <a:t>A </a:t>
            </a:r>
            <a:r>
              <a:rPr lang="en-AU" sz="4000" b="1" dirty="0" smtClean="0">
                <a:solidFill>
                  <a:schemeClr val="accent5">
                    <a:lumMod val="60000"/>
                    <a:lumOff val="40000"/>
                  </a:schemeClr>
                </a:solidFill>
              </a:rPr>
              <a:t>testimony to the Triune life!</a:t>
            </a:r>
            <a:endParaRPr lang="en-AU" sz="4000" b="1" dirty="0">
              <a:solidFill>
                <a:schemeClr val="accent5">
                  <a:lumMod val="60000"/>
                  <a:lumOff val="40000"/>
                </a:schemeClr>
              </a:solidFill>
            </a:endParaRPr>
          </a:p>
          <a:p>
            <a:pPr>
              <a:spcAft>
                <a:spcPts val="1200"/>
              </a:spcAft>
            </a:pPr>
            <a:r>
              <a:rPr lang="en-AU" sz="4000" b="1" dirty="0" smtClean="0">
                <a:solidFill>
                  <a:schemeClr val="accent5">
                    <a:lumMod val="60000"/>
                    <a:lumOff val="40000"/>
                  </a:schemeClr>
                </a:solidFill>
              </a:rPr>
              <a:t>The church on earth is a foretaste of things to come!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817" y="119199"/>
            <a:ext cx="3810000" cy="2857500"/>
          </a:xfrm>
          <a:prstGeom prst="rect">
            <a:avLst/>
          </a:prstGeom>
        </p:spPr>
      </p:pic>
    </p:spTree>
    <p:extLst>
      <p:ext uri="{BB962C8B-B14F-4D97-AF65-F5344CB8AC3E}">
        <p14:creationId xmlns:p14="http://schemas.microsoft.com/office/powerpoint/2010/main" val="950953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882C-E516-460F-8349-D2C2F5CBA564}"/>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DBEF27B9-8951-4033-AA9D-E89B9351B1D1}"/>
              </a:ext>
            </a:extLst>
          </p:cNvPr>
          <p:cNvSpPr>
            <a:spLocks noGrp="1"/>
          </p:cNvSpPr>
          <p:nvPr>
            <p:ph type="subTitle" idx="1"/>
          </p:nvPr>
        </p:nvSpPr>
        <p:spPr/>
        <p:txBody>
          <a:bodyPr/>
          <a:lstStyle/>
          <a:p>
            <a:endParaRPr lang="en-AU"/>
          </a:p>
        </p:txBody>
      </p:sp>
      <p:pic>
        <p:nvPicPr>
          <p:cNvPr id="5" name="Picture 4" descr="A close up of a flower&#10;&#10;Description generated with high confidence">
            <a:extLst>
              <a:ext uri="{FF2B5EF4-FFF2-40B4-BE49-F238E27FC236}">
                <a16:creationId xmlns:a16="http://schemas.microsoft.com/office/drawing/2014/main" id="{4AE7C321-DF46-4FE6-96C7-7C77CA5829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213462" y="4149447"/>
            <a:ext cx="5499464" cy="2339102"/>
          </a:xfrm>
          <a:prstGeom prst="rect">
            <a:avLst/>
          </a:prstGeom>
          <a:noFill/>
        </p:spPr>
        <p:txBody>
          <a:bodyPr wrap="square" rtlCol="0">
            <a:spAutoFit/>
          </a:bodyPr>
          <a:lstStyle/>
          <a:p>
            <a:pPr algn="ctr"/>
            <a:r>
              <a:rPr lang="en-AU" sz="3600" b="1" dirty="0" smtClean="0"/>
              <a:t>Session 4</a:t>
            </a:r>
          </a:p>
          <a:p>
            <a:endParaRPr lang="en-AU" sz="1400" b="1" dirty="0"/>
          </a:p>
          <a:p>
            <a:pPr algn="ctr"/>
            <a:r>
              <a:rPr lang="en-AU" sz="4800" b="1" dirty="0" smtClean="0"/>
              <a:t>Recap of Session 3</a:t>
            </a:r>
          </a:p>
          <a:p>
            <a:pPr algn="ctr"/>
            <a:r>
              <a:rPr lang="en-AU" sz="4800" b="1" dirty="0" smtClean="0"/>
              <a:t>(Steen)</a:t>
            </a:r>
            <a:endParaRPr lang="en-AU" sz="4800" b="1" dirty="0"/>
          </a:p>
        </p:txBody>
      </p:sp>
    </p:spTree>
    <p:extLst>
      <p:ext uri="{BB962C8B-B14F-4D97-AF65-F5344CB8AC3E}">
        <p14:creationId xmlns:p14="http://schemas.microsoft.com/office/powerpoint/2010/main" val="1160101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16B0D5-2A0E-4BE6-B035-81C84E341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89857" y="561703"/>
            <a:ext cx="8033657" cy="1323439"/>
          </a:xfrm>
          <a:prstGeom prst="rect">
            <a:avLst/>
          </a:prstGeom>
          <a:noFill/>
        </p:spPr>
        <p:txBody>
          <a:bodyPr wrap="square" rtlCol="0">
            <a:spAutoFit/>
          </a:bodyPr>
          <a:lstStyle/>
          <a:p>
            <a:pPr algn="just"/>
            <a:r>
              <a:rPr lang="en-AU" sz="4800" b="1" dirty="0" smtClean="0">
                <a:solidFill>
                  <a:srgbClr val="002060"/>
                </a:solidFill>
              </a:rPr>
              <a:t>Last week: What’s in a word?</a:t>
            </a:r>
          </a:p>
          <a:p>
            <a:pPr algn="just"/>
            <a:endParaRPr lang="en-AU" sz="3200" dirty="0"/>
          </a:p>
        </p:txBody>
      </p:sp>
      <p:sp>
        <p:nvSpPr>
          <p:cNvPr id="3" name="TextBox 2"/>
          <p:cNvSpPr txBox="1"/>
          <p:nvPr/>
        </p:nvSpPr>
        <p:spPr>
          <a:xfrm>
            <a:off x="846667" y="1519382"/>
            <a:ext cx="7450666" cy="4985980"/>
          </a:xfrm>
          <a:prstGeom prst="rect">
            <a:avLst/>
          </a:prstGeom>
          <a:noFill/>
        </p:spPr>
        <p:txBody>
          <a:bodyPr wrap="square" rtlCol="0">
            <a:spAutoFit/>
          </a:bodyPr>
          <a:lstStyle/>
          <a:p>
            <a:r>
              <a:rPr lang="en-AU" sz="4800" b="1" dirty="0" err="1">
                <a:solidFill>
                  <a:prstClr val="black"/>
                </a:solidFill>
              </a:rPr>
              <a:t>sōzō</a:t>
            </a:r>
            <a:r>
              <a:rPr lang="en-AU" sz="4800" b="1" dirty="0" smtClean="0"/>
              <a:t> </a:t>
            </a:r>
            <a:r>
              <a:rPr lang="en-AU" sz="2800" dirty="0" smtClean="0"/>
              <a:t>= </a:t>
            </a:r>
          </a:p>
          <a:p>
            <a:pPr algn="ctr"/>
            <a:r>
              <a:rPr lang="en-AU" sz="2800" b="1" dirty="0" smtClean="0">
                <a:solidFill>
                  <a:schemeClr val="accent6"/>
                </a:solidFill>
              </a:rPr>
              <a:t>heal, preserve, keep from harm, rescue </a:t>
            </a:r>
            <a:endParaRPr lang="en-AU" sz="2800" b="1" dirty="0">
              <a:solidFill>
                <a:schemeClr val="accent6"/>
              </a:solidFill>
            </a:endParaRPr>
          </a:p>
          <a:p>
            <a:pPr algn="ctr"/>
            <a:r>
              <a:rPr lang="en-AU" sz="2800" dirty="0" smtClean="0">
                <a:solidFill>
                  <a:schemeClr val="accent6"/>
                </a:solidFill>
              </a:rPr>
              <a:t>  </a:t>
            </a:r>
          </a:p>
          <a:p>
            <a:pPr algn="ctr"/>
            <a:r>
              <a:rPr lang="en-AU" sz="2800" dirty="0" smtClean="0">
                <a:solidFill>
                  <a:schemeClr val="accent6"/>
                </a:solidFill>
              </a:rPr>
              <a:t>All aspects of being </a:t>
            </a:r>
            <a:r>
              <a:rPr lang="en-AU" sz="2800" b="1" dirty="0" smtClean="0">
                <a:solidFill>
                  <a:schemeClr val="accent6"/>
                </a:solidFill>
              </a:rPr>
              <a:t>adopted</a:t>
            </a:r>
            <a:r>
              <a:rPr lang="en-AU" sz="2800" dirty="0" smtClean="0">
                <a:solidFill>
                  <a:schemeClr val="accent6"/>
                </a:solidFill>
              </a:rPr>
              <a:t> as a member of God’s family. </a:t>
            </a:r>
          </a:p>
          <a:p>
            <a:pPr algn="ctr"/>
            <a:endParaRPr lang="en-AU" sz="2800" dirty="0">
              <a:solidFill>
                <a:schemeClr val="accent6"/>
              </a:solidFill>
            </a:endParaRPr>
          </a:p>
          <a:p>
            <a:pPr algn="ctr"/>
            <a:r>
              <a:rPr lang="en-AU" sz="2800" dirty="0" smtClean="0">
                <a:solidFill>
                  <a:schemeClr val="accent6"/>
                </a:solidFill>
              </a:rPr>
              <a:t>Justification and adoption are two sides of one reality </a:t>
            </a:r>
            <a:endParaRPr lang="en-AU" sz="2800" dirty="0">
              <a:solidFill>
                <a:schemeClr val="accent6"/>
              </a:solidFill>
            </a:endParaRPr>
          </a:p>
          <a:p>
            <a:pPr algn="ctr"/>
            <a:endParaRPr lang="en-AU" sz="2800" dirty="0" smtClean="0"/>
          </a:p>
          <a:p>
            <a:pPr algn="ctr"/>
            <a:endParaRPr lang="en-AU" sz="2800" dirty="0"/>
          </a:p>
          <a:p>
            <a:pPr algn="ctr"/>
            <a:endParaRPr lang="en-AU" dirty="0"/>
          </a:p>
        </p:txBody>
      </p:sp>
    </p:spTree>
    <p:extLst>
      <p:ext uri="{BB962C8B-B14F-4D97-AF65-F5344CB8AC3E}">
        <p14:creationId xmlns:p14="http://schemas.microsoft.com/office/powerpoint/2010/main" val="2199633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16B0D5-2A0E-4BE6-B035-81C84E341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89857" y="561703"/>
            <a:ext cx="8033657" cy="1323439"/>
          </a:xfrm>
          <a:prstGeom prst="rect">
            <a:avLst/>
          </a:prstGeom>
          <a:noFill/>
        </p:spPr>
        <p:txBody>
          <a:bodyPr wrap="square" rtlCol="0">
            <a:spAutoFit/>
          </a:bodyPr>
          <a:lstStyle/>
          <a:p>
            <a:r>
              <a:rPr lang="en-AU" sz="3200" b="1" dirty="0" smtClean="0">
                <a:solidFill>
                  <a:srgbClr val="002060"/>
                </a:solidFill>
              </a:rPr>
              <a:t>Last week</a:t>
            </a:r>
          </a:p>
          <a:p>
            <a:pPr algn="ctr"/>
            <a:r>
              <a:rPr lang="en-AU" sz="4800" b="1" dirty="0" smtClean="0">
                <a:solidFill>
                  <a:srgbClr val="002060"/>
                </a:solidFill>
              </a:rPr>
              <a:t>This world is not yet heaven…</a:t>
            </a:r>
            <a:endParaRPr lang="en-AU" sz="3200" dirty="0"/>
          </a:p>
        </p:txBody>
      </p:sp>
      <p:sp>
        <p:nvSpPr>
          <p:cNvPr id="3" name="TextBox 2"/>
          <p:cNvSpPr txBox="1"/>
          <p:nvPr/>
        </p:nvSpPr>
        <p:spPr>
          <a:xfrm>
            <a:off x="614922" y="2142516"/>
            <a:ext cx="7450666" cy="2862322"/>
          </a:xfrm>
          <a:prstGeom prst="rect">
            <a:avLst/>
          </a:prstGeom>
          <a:noFill/>
        </p:spPr>
        <p:txBody>
          <a:bodyPr wrap="square" rtlCol="0">
            <a:spAutoFit/>
          </a:bodyPr>
          <a:lstStyle/>
          <a:p>
            <a:pPr algn="ctr"/>
            <a:r>
              <a:rPr lang="en-AU" sz="3600" dirty="0" smtClean="0">
                <a:solidFill>
                  <a:schemeClr val="accent6"/>
                </a:solidFill>
              </a:rPr>
              <a:t>Living by faith</a:t>
            </a:r>
            <a:r>
              <a:rPr lang="en-AU" sz="3600" dirty="0">
                <a:solidFill>
                  <a:schemeClr val="accent6"/>
                </a:solidFill>
              </a:rPr>
              <a:t> </a:t>
            </a:r>
            <a:r>
              <a:rPr lang="en-AU" sz="3600" dirty="0" smtClean="0">
                <a:solidFill>
                  <a:schemeClr val="accent6"/>
                </a:solidFill>
              </a:rPr>
              <a:t>instead of fear</a:t>
            </a:r>
          </a:p>
          <a:p>
            <a:pPr algn="ctr"/>
            <a:endParaRPr lang="en-AU" sz="3600" dirty="0">
              <a:solidFill>
                <a:schemeClr val="accent6"/>
              </a:solidFill>
            </a:endParaRPr>
          </a:p>
          <a:p>
            <a:pPr algn="ctr"/>
            <a:r>
              <a:rPr lang="en-AU" sz="3600" dirty="0" smtClean="0"/>
              <a:t>finding the secret formula</a:t>
            </a:r>
          </a:p>
          <a:p>
            <a:pPr algn="ctr"/>
            <a:r>
              <a:rPr lang="en-AU" sz="3600" dirty="0" smtClean="0"/>
              <a:t> vs </a:t>
            </a:r>
            <a:endParaRPr lang="en-AU" sz="3600" dirty="0"/>
          </a:p>
          <a:p>
            <a:pPr algn="ctr"/>
            <a:r>
              <a:rPr lang="en-AU" sz="3600" dirty="0" smtClean="0"/>
              <a:t>trusting the revealed Saviour</a:t>
            </a:r>
          </a:p>
        </p:txBody>
      </p:sp>
    </p:spTree>
    <p:extLst>
      <p:ext uri="{BB962C8B-B14F-4D97-AF65-F5344CB8AC3E}">
        <p14:creationId xmlns:p14="http://schemas.microsoft.com/office/powerpoint/2010/main" val="1611827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16B0D5-2A0E-4BE6-B035-81C84E341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64177" y="463732"/>
            <a:ext cx="7615646" cy="4493538"/>
          </a:xfrm>
          <a:prstGeom prst="rect">
            <a:avLst/>
          </a:prstGeom>
          <a:noFill/>
        </p:spPr>
        <p:txBody>
          <a:bodyPr wrap="square" rtlCol="0">
            <a:spAutoFit/>
          </a:bodyPr>
          <a:lstStyle/>
          <a:p>
            <a:pPr>
              <a:spcAft>
                <a:spcPts val="1200"/>
              </a:spcAft>
            </a:pPr>
            <a:r>
              <a:rPr lang="en-US" sz="3000" b="1" i="1" dirty="0" smtClean="0">
                <a:solidFill>
                  <a:schemeClr val="accent5">
                    <a:lumMod val="50000"/>
                  </a:schemeClr>
                </a:solidFill>
              </a:rPr>
              <a:t>Last week … the </a:t>
            </a:r>
            <a:r>
              <a:rPr lang="en-US" sz="3000" b="1" i="1" dirty="0">
                <a:solidFill>
                  <a:schemeClr val="accent5">
                    <a:lumMod val="50000"/>
                  </a:schemeClr>
                </a:solidFill>
              </a:rPr>
              <a:t>Holy Spirit produces faith, where and when it pleases God, in those who hear the Gospel. </a:t>
            </a:r>
            <a:r>
              <a:rPr lang="en-US" sz="3600" b="1" i="1" dirty="0" smtClean="0">
                <a:solidFill>
                  <a:schemeClr val="accent5">
                    <a:lumMod val="50000"/>
                  </a:schemeClr>
                </a:solidFill>
              </a:rPr>
              <a:t> </a:t>
            </a:r>
            <a:r>
              <a:rPr lang="en-US" sz="2000" b="1" i="1" dirty="0" smtClean="0">
                <a:solidFill>
                  <a:schemeClr val="accent5">
                    <a:lumMod val="50000"/>
                  </a:schemeClr>
                </a:solidFill>
              </a:rPr>
              <a:t>[Article 5 of the Augsburg Confession]</a:t>
            </a:r>
          </a:p>
          <a:p>
            <a:pPr marL="457200" indent="-457200">
              <a:spcAft>
                <a:spcPts val="1200"/>
              </a:spcAft>
              <a:buFont typeface="Arial" panose="020B0604020202020204" pitchFamily="34" charset="0"/>
              <a:buChar char="•"/>
            </a:pPr>
            <a:r>
              <a:rPr lang="en-AU" sz="2800" b="1" dirty="0" smtClean="0">
                <a:solidFill>
                  <a:schemeClr val="accent6">
                    <a:lumMod val="50000"/>
                  </a:schemeClr>
                </a:solidFill>
              </a:rPr>
              <a:t>The story of the good news about Jesus is told</a:t>
            </a:r>
          </a:p>
          <a:p>
            <a:pPr marL="457200" indent="-457200">
              <a:spcAft>
                <a:spcPts val="1200"/>
              </a:spcAft>
              <a:buFont typeface="Arial" panose="020B0604020202020204" pitchFamily="34" charset="0"/>
              <a:buChar char="•"/>
            </a:pPr>
            <a:r>
              <a:rPr lang="en-AU" sz="2800" b="1" dirty="0" smtClean="0">
                <a:solidFill>
                  <a:schemeClr val="accent6">
                    <a:lumMod val="50000"/>
                  </a:schemeClr>
                </a:solidFill>
              </a:rPr>
              <a:t>The faith question: </a:t>
            </a:r>
            <a:r>
              <a:rPr lang="en-AU" sz="2800" b="1" i="1" dirty="0" smtClean="0">
                <a:solidFill>
                  <a:schemeClr val="accent6">
                    <a:lumMod val="50000"/>
                  </a:schemeClr>
                </a:solidFill>
              </a:rPr>
              <a:t>What do you believe?</a:t>
            </a:r>
          </a:p>
          <a:p>
            <a:pPr marL="457200" indent="-457200">
              <a:spcAft>
                <a:spcPts val="1200"/>
              </a:spcAft>
              <a:buFont typeface="Arial" panose="020B0604020202020204" pitchFamily="34" charset="0"/>
              <a:buChar char="•"/>
            </a:pPr>
            <a:r>
              <a:rPr lang="en-AU" sz="2800" b="1" dirty="0" smtClean="0">
                <a:solidFill>
                  <a:schemeClr val="accent6">
                    <a:lumMod val="50000"/>
                  </a:schemeClr>
                </a:solidFill>
              </a:rPr>
              <a:t>Faith is affirmed and we pray to give thanks</a:t>
            </a:r>
          </a:p>
          <a:p>
            <a:pPr marL="457200" indent="-457200">
              <a:spcAft>
                <a:spcPts val="1200"/>
              </a:spcAft>
              <a:buFont typeface="Arial" panose="020B0604020202020204" pitchFamily="34" charset="0"/>
              <a:buChar char="•"/>
            </a:pPr>
            <a:r>
              <a:rPr lang="en-AU" sz="2800" b="1" dirty="0" smtClean="0">
                <a:solidFill>
                  <a:schemeClr val="accent6">
                    <a:lumMod val="50000"/>
                  </a:schemeClr>
                </a:solidFill>
              </a:rPr>
              <a:t>Further exploration of the Word of God</a:t>
            </a:r>
          </a:p>
          <a:p>
            <a:pPr marL="457200" indent="-457200">
              <a:buFont typeface="Arial" panose="020B0604020202020204" pitchFamily="34" charset="0"/>
              <a:buChar char="•"/>
            </a:pPr>
            <a:r>
              <a:rPr lang="en-AU" sz="2800" b="1" dirty="0" smtClean="0">
                <a:solidFill>
                  <a:schemeClr val="accent6">
                    <a:lumMod val="50000"/>
                  </a:schemeClr>
                </a:solidFill>
              </a:rPr>
              <a:t>Baptism or public affirmation of faith</a:t>
            </a:r>
            <a:endParaRPr lang="en-AU" sz="2800" b="1" dirty="0">
              <a:solidFill>
                <a:schemeClr val="accent6">
                  <a:lumMod val="50000"/>
                </a:schemeClr>
              </a:solidFill>
            </a:endParaRPr>
          </a:p>
        </p:txBody>
      </p:sp>
    </p:spTree>
    <p:extLst>
      <p:ext uri="{BB962C8B-B14F-4D97-AF65-F5344CB8AC3E}">
        <p14:creationId xmlns:p14="http://schemas.microsoft.com/office/powerpoint/2010/main" val="4290439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16B0D5-2A0E-4BE6-B035-81C84E341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76794" y="496389"/>
            <a:ext cx="8001000" cy="4893647"/>
          </a:xfrm>
          <a:prstGeom prst="rect">
            <a:avLst/>
          </a:prstGeom>
          <a:noFill/>
        </p:spPr>
        <p:txBody>
          <a:bodyPr wrap="square" rtlCol="0">
            <a:spAutoFit/>
          </a:bodyPr>
          <a:lstStyle/>
          <a:p>
            <a:r>
              <a:rPr lang="en-AU" sz="4000" b="1" dirty="0" smtClean="0">
                <a:solidFill>
                  <a:schemeClr val="accent5">
                    <a:lumMod val="50000"/>
                  </a:schemeClr>
                </a:solidFill>
              </a:rPr>
              <a:t>Last week: Baptised unbelievers?</a:t>
            </a:r>
            <a:r>
              <a:rPr lang="en-AU" sz="3200" dirty="0" smtClean="0"/>
              <a:t> </a:t>
            </a:r>
          </a:p>
          <a:p>
            <a:pPr algn="r">
              <a:spcAft>
                <a:spcPts val="2400"/>
              </a:spcAft>
            </a:pPr>
            <a:r>
              <a:rPr lang="en-AU" sz="3200" b="1" i="1" dirty="0">
                <a:solidFill>
                  <a:schemeClr val="accent5">
                    <a:lumMod val="50000"/>
                  </a:schemeClr>
                </a:solidFill>
              </a:rPr>
              <a:t>t</a:t>
            </a:r>
            <a:r>
              <a:rPr lang="en-AU" sz="3200" b="1" i="1" dirty="0" smtClean="0">
                <a:solidFill>
                  <a:schemeClr val="accent5">
                    <a:lumMod val="50000"/>
                  </a:schemeClr>
                </a:solidFill>
              </a:rPr>
              <a:t>hrough deliberate rejection or by neglect</a:t>
            </a:r>
            <a:endParaRPr lang="en-AU" sz="3200" dirty="0" smtClean="0"/>
          </a:p>
          <a:p>
            <a:pPr algn="just">
              <a:spcAft>
                <a:spcPts val="1200"/>
              </a:spcAft>
            </a:pPr>
            <a:r>
              <a:rPr lang="en-AU" sz="3200" b="1" dirty="0">
                <a:solidFill>
                  <a:schemeClr val="accent6">
                    <a:lumMod val="50000"/>
                  </a:schemeClr>
                </a:solidFill>
              </a:rPr>
              <a:t>However, if the baptised act against their conscience, permit sin to reign in them, and thus grieve the Holy Spirit in themselves and lose him, then, although they may not be rebaptised, they must be converted </a:t>
            </a:r>
            <a:r>
              <a:rPr lang="en-AU" sz="3200" b="1" dirty="0" smtClean="0">
                <a:solidFill>
                  <a:schemeClr val="accent6">
                    <a:lumMod val="50000"/>
                  </a:schemeClr>
                </a:solidFill>
              </a:rPr>
              <a:t>again. </a:t>
            </a:r>
            <a:r>
              <a:rPr lang="en-AU" sz="3200" b="1" dirty="0">
                <a:solidFill>
                  <a:schemeClr val="accent6">
                    <a:lumMod val="50000"/>
                  </a:schemeClr>
                </a:solidFill>
              </a:rPr>
              <a:t>	</a:t>
            </a:r>
            <a:r>
              <a:rPr lang="en-AU" sz="2800" dirty="0" smtClean="0">
                <a:solidFill>
                  <a:schemeClr val="accent6">
                    <a:lumMod val="50000"/>
                  </a:schemeClr>
                </a:solidFill>
              </a:rPr>
              <a:t>(</a:t>
            </a:r>
            <a:r>
              <a:rPr lang="en-AU" sz="2800" dirty="0">
                <a:solidFill>
                  <a:schemeClr val="accent6">
                    <a:lumMod val="50000"/>
                  </a:schemeClr>
                </a:solidFill>
              </a:rPr>
              <a:t>Formula of Concord, Article II, 69</a:t>
            </a:r>
            <a:r>
              <a:rPr lang="en-AU" sz="2800" dirty="0" smtClean="0">
                <a:solidFill>
                  <a:schemeClr val="accent6">
                    <a:lumMod val="50000"/>
                  </a:schemeClr>
                </a:solidFill>
              </a:rPr>
              <a:t>)</a:t>
            </a:r>
            <a:endParaRPr lang="en-AU" sz="3200" b="1" dirty="0">
              <a:solidFill>
                <a:schemeClr val="accent6">
                  <a:lumMod val="50000"/>
                </a:schemeClr>
              </a:solidFill>
            </a:endParaRPr>
          </a:p>
          <a:p>
            <a:endParaRPr lang="en-AU" dirty="0"/>
          </a:p>
        </p:txBody>
      </p:sp>
    </p:spTree>
    <p:extLst>
      <p:ext uri="{BB962C8B-B14F-4D97-AF65-F5344CB8AC3E}">
        <p14:creationId xmlns:p14="http://schemas.microsoft.com/office/powerpoint/2010/main" val="3922674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882C-E516-460F-8349-D2C2F5CBA564}"/>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DBEF27B9-8951-4033-AA9D-E89B9351B1D1}"/>
              </a:ext>
            </a:extLst>
          </p:cNvPr>
          <p:cNvSpPr>
            <a:spLocks noGrp="1"/>
          </p:cNvSpPr>
          <p:nvPr>
            <p:ph type="subTitle" idx="1"/>
          </p:nvPr>
        </p:nvSpPr>
        <p:spPr/>
        <p:txBody>
          <a:bodyPr/>
          <a:lstStyle/>
          <a:p>
            <a:endParaRPr lang="en-AU"/>
          </a:p>
        </p:txBody>
      </p:sp>
      <p:pic>
        <p:nvPicPr>
          <p:cNvPr id="5" name="Picture 4" descr="A close up of a flower&#10;&#10;Description generated with high confidence">
            <a:extLst>
              <a:ext uri="{FF2B5EF4-FFF2-40B4-BE49-F238E27FC236}">
                <a16:creationId xmlns:a16="http://schemas.microsoft.com/office/drawing/2014/main" id="{4AE7C321-DF46-4FE6-96C7-7C77CA5829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213462" y="4149447"/>
            <a:ext cx="5499464" cy="2246769"/>
          </a:xfrm>
          <a:prstGeom prst="rect">
            <a:avLst/>
          </a:prstGeom>
          <a:noFill/>
        </p:spPr>
        <p:txBody>
          <a:bodyPr wrap="square" rtlCol="0">
            <a:spAutoFit/>
          </a:bodyPr>
          <a:lstStyle/>
          <a:p>
            <a:pPr algn="ctr"/>
            <a:r>
              <a:rPr lang="en-AU" sz="5400" b="1" dirty="0" smtClean="0"/>
              <a:t>Ephesians 2:13-22</a:t>
            </a:r>
          </a:p>
          <a:p>
            <a:endParaRPr lang="en-AU" sz="1400" b="1" dirty="0"/>
          </a:p>
          <a:p>
            <a:pPr algn="ctr"/>
            <a:r>
              <a:rPr lang="en-AU" sz="3600" b="1" dirty="0" smtClean="0"/>
              <a:t>Dwelling  in the Word (Steen)</a:t>
            </a:r>
            <a:endParaRPr lang="en-AU" sz="3600" b="1" dirty="0"/>
          </a:p>
        </p:txBody>
      </p:sp>
    </p:spTree>
    <p:extLst>
      <p:ext uri="{BB962C8B-B14F-4D97-AF65-F5344CB8AC3E}">
        <p14:creationId xmlns:p14="http://schemas.microsoft.com/office/powerpoint/2010/main" val="809733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16B0D5-2A0E-4BE6-B035-81C84E341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63731" y="450669"/>
            <a:ext cx="8170818" cy="1538883"/>
          </a:xfrm>
          <a:prstGeom prst="rect">
            <a:avLst/>
          </a:prstGeom>
          <a:noFill/>
        </p:spPr>
        <p:txBody>
          <a:bodyPr wrap="square" rtlCol="0">
            <a:spAutoFit/>
          </a:bodyPr>
          <a:lstStyle/>
          <a:p>
            <a:pPr algn="ctr">
              <a:spcAft>
                <a:spcPts val="3600"/>
              </a:spcAft>
            </a:pPr>
            <a:r>
              <a:rPr lang="en-AU" sz="3600" b="1" dirty="0" smtClean="0">
                <a:solidFill>
                  <a:schemeClr val="accent5">
                    <a:lumMod val="50000"/>
                  </a:schemeClr>
                </a:solidFill>
              </a:rPr>
              <a:t>Range finding exercise</a:t>
            </a:r>
            <a:endParaRPr lang="en-AU" sz="2800" dirty="0" smtClean="0">
              <a:solidFill>
                <a:schemeClr val="accent5">
                  <a:lumMod val="50000"/>
                </a:schemeClr>
              </a:solidFill>
            </a:endParaRPr>
          </a:p>
          <a:p>
            <a:pPr>
              <a:spcAft>
                <a:spcPts val="2400"/>
              </a:spcAft>
            </a:pPr>
            <a:endParaRPr lang="en-AU" sz="2800" dirty="0" smtClean="0">
              <a:solidFill>
                <a:schemeClr val="accent6">
                  <a:lumMod val="50000"/>
                </a:schemeClr>
              </a:solidFill>
            </a:endParaRPr>
          </a:p>
        </p:txBody>
      </p:sp>
      <p:sp>
        <p:nvSpPr>
          <p:cNvPr id="3" name="TextBox 2"/>
          <p:cNvSpPr txBox="1"/>
          <p:nvPr/>
        </p:nvSpPr>
        <p:spPr>
          <a:xfrm>
            <a:off x="751113" y="1234440"/>
            <a:ext cx="7805057" cy="4401205"/>
          </a:xfrm>
          <a:prstGeom prst="rect">
            <a:avLst/>
          </a:prstGeom>
          <a:noFill/>
        </p:spPr>
        <p:txBody>
          <a:bodyPr wrap="square" rtlCol="0">
            <a:spAutoFit/>
          </a:bodyPr>
          <a:lstStyle/>
          <a:p>
            <a:r>
              <a:rPr lang="en-AU" sz="2800" dirty="0" smtClean="0">
                <a:solidFill>
                  <a:schemeClr val="accent6">
                    <a:lumMod val="50000"/>
                  </a:schemeClr>
                </a:solidFill>
              </a:rPr>
              <a:t>Many questions and issues were listed – examples:</a:t>
            </a:r>
          </a:p>
          <a:p>
            <a:pPr marL="514350" indent="-514350">
              <a:buFont typeface="Arial" panose="020B0604020202020204" pitchFamily="34" charset="0"/>
              <a:buChar char="•"/>
            </a:pPr>
            <a:r>
              <a:rPr lang="en-AU" sz="2800" dirty="0" smtClean="0">
                <a:solidFill>
                  <a:schemeClr val="accent6">
                    <a:lumMod val="50000"/>
                  </a:schemeClr>
                </a:solidFill>
              </a:rPr>
              <a:t>Teach people how to work with the Spirit and to be filled again and again. </a:t>
            </a:r>
            <a:r>
              <a:rPr lang="en-AU" sz="2800" i="1" dirty="0" smtClean="0">
                <a:solidFill>
                  <a:schemeClr val="accent6">
                    <a:lumMod val="50000"/>
                  </a:schemeClr>
                </a:solidFill>
              </a:rPr>
              <a:t>Why do we need to be?</a:t>
            </a:r>
          </a:p>
          <a:p>
            <a:pPr marL="514350" indent="-514350">
              <a:buFont typeface="Arial" panose="020B0604020202020204" pitchFamily="34" charset="0"/>
              <a:buChar char="•"/>
            </a:pPr>
            <a:r>
              <a:rPr lang="en-AU" sz="2800" dirty="0" smtClean="0">
                <a:solidFill>
                  <a:schemeClr val="accent6">
                    <a:lumMod val="50000"/>
                  </a:schemeClr>
                </a:solidFill>
              </a:rPr>
              <a:t>The power of the Spirit in the church today.</a:t>
            </a:r>
          </a:p>
          <a:p>
            <a:pPr marL="514350" indent="-514350">
              <a:buFont typeface="Arial" panose="020B0604020202020204" pitchFamily="34" charset="0"/>
              <a:buChar char="•"/>
            </a:pPr>
            <a:r>
              <a:rPr lang="en-AU" sz="2800" dirty="0" smtClean="0">
                <a:solidFill>
                  <a:schemeClr val="accent6">
                    <a:lumMod val="50000"/>
                  </a:schemeClr>
                </a:solidFill>
              </a:rPr>
              <a:t>Gifts of the Spirit including miracles, healings, prophecy, speaking in tongues, intercession ….</a:t>
            </a:r>
          </a:p>
          <a:p>
            <a:pPr marL="514350" indent="-514350">
              <a:buFont typeface="Arial" panose="020B0604020202020204" pitchFamily="34" charset="0"/>
              <a:buChar char="•"/>
            </a:pPr>
            <a:r>
              <a:rPr lang="en-AU" sz="2800" dirty="0" smtClean="0">
                <a:solidFill>
                  <a:schemeClr val="accent6">
                    <a:lumMod val="50000"/>
                  </a:schemeClr>
                </a:solidFill>
              </a:rPr>
              <a:t>How to tell the difference between Spirit’s guidance and my own thoughts and feelings?</a:t>
            </a:r>
          </a:p>
          <a:p>
            <a:pPr marL="514350" indent="-514350">
              <a:buFont typeface="Arial" panose="020B0604020202020204" pitchFamily="34" charset="0"/>
              <a:buChar char="•"/>
            </a:pPr>
            <a:r>
              <a:rPr lang="en-AU" sz="2800" dirty="0" smtClean="0">
                <a:solidFill>
                  <a:schemeClr val="accent6">
                    <a:lumMod val="50000"/>
                  </a:schemeClr>
                </a:solidFill>
              </a:rPr>
              <a:t>Does the Spirit have an odour or specific feeling?</a:t>
            </a:r>
          </a:p>
          <a:p>
            <a:pPr marL="514350" indent="-514350">
              <a:buFont typeface="Arial" panose="020B0604020202020204" pitchFamily="34" charset="0"/>
              <a:buChar char="•"/>
            </a:pPr>
            <a:endParaRPr lang="en-AU" sz="2800" dirty="0"/>
          </a:p>
        </p:txBody>
      </p:sp>
    </p:spTree>
    <p:extLst>
      <p:ext uri="{BB962C8B-B14F-4D97-AF65-F5344CB8AC3E}">
        <p14:creationId xmlns:p14="http://schemas.microsoft.com/office/powerpoint/2010/main" val="295800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9F73EE8F2D264B85D7303F2F1932E9" ma:contentTypeVersion="0" ma:contentTypeDescription="Create a new document." ma:contentTypeScope="" ma:versionID="e1a3ca84909cc5d135e52f8066b6c528">
  <xsd:schema xmlns:xsd="http://www.w3.org/2001/XMLSchema" xmlns:xs="http://www.w3.org/2001/XMLSchema" xmlns:p="http://schemas.microsoft.com/office/2006/metadata/properties" targetNamespace="http://schemas.microsoft.com/office/2006/metadata/properties" ma:root="true" ma:fieldsID="1ae53d147369609339da0000e6a4a4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0cd5321d-9c9c-41e7-9cf6-adac16b55843" ContentTypeId="0x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4FD7B3-7766-4B86-B7DA-F8D37ADF567A}"/>
</file>

<file path=customXml/itemProps2.xml><?xml version="1.0" encoding="utf-8"?>
<ds:datastoreItem xmlns:ds="http://schemas.openxmlformats.org/officeDocument/2006/customXml" ds:itemID="{1B3BF6DA-7056-4115-B1D4-532D6BF4EFE2}"/>
</file>

<file path=customXml/itemProps3.xml><?xml version="1.0" encoding="utf-8"?>
<ds:datastoreItem xmlns:ds="http://schemas.openxmlformats.org/officeDocument/2006/customXml" ds:itemID="{89529B13-7414-4AEE-A96E-236693B24F21}"/>
</file>

<file path=customXml/itemProps4.xml><?xml version="1.0" encoding="utf-8"?>
<ds:datastoreItem xmlns:ds="http://schemas.openxmlformats.org/officeDocument/2006/customXml" ds:itemID="{B8AC7B4D-EEE4-43E0-A0BA-67C541D21944}"/>
</file>

<file path=docProps/app.xml><?xml version="1.0" encoding="utf-8"?>
<Properties xmlns="http://schemas.openxmlformats.org/officeDocument/2006/extended-properties" xmlns:vt="http://schemas.openxmlformats.org/officeDocument/2006/docPropsVTypes">
  <Template>Office Theme</Template>
  <TotalTime>2664</TotalTime>
  <Words>582</Words>
  <Application>Microsoft Office PowerPoint</Application>
  <PresentationFormat>On-screen Show (4:3)</PresentationFormat>
  <Paragraphs>77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Going and Growing in the Spirit -Session 4</dc:title>
  <dc:creator>Steen Olsen</dc:creator>
  <cp:lastModifiedBy>Osborne, Lucinda</cp:lastModifiedBy>
  <cp:revision>115</cp:revision>
  <cp:lastPrinted>2019-03-14T02:54:48Z</cp:lastPrinted>
  <dcterms:created xsi:type="dcterms:W3CDTF">2019-03-04T03:12:17Z</dcterms:created>
  <dcterms:modified xsi:type="dcterms:W3CDTF">2019-07-23T06:52:31Z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0x010100DE9F73EE8F2D264B85D7303F2F1932E9</vt:lpwstr>
  </property>
</Properties>
</file>