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6" r:id="rId3"/>
    <p:sldId id="261" r:id="rId4"/>
    <p:sldId id="271" r:id="rId5"/>
    <p:sldId id="272" r:id="rId6"/>
    <p:sldId id="273" r:id="rId7"/>
    <p:sldId id="274" r:id="rId8"/>
    <p:sldId id="275" r:id="rId9"/>
    <p:sldId id="277" r:id="rId10"/>
    <p:sldId id="27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84094" autoAdjust="0"/>
  </p:normalViewPr>
  <p:slideViewPr>
    <p:cSldViewPr snapToGrid="0">
      <p:cViewPr varScale="1">
        <p:scale>
          <a:sx n="96" d="100"/>
          <a:sy n="96" d="100"/>
        </p:scale>
        <p:origin x="16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4325D7-081D-4CC3-9468-690E322A8A84}" type="datetimeFigureOut">
              <a:rPr lang="en-AU" smtClean="0"/>
              <a:t>9/06/2021</a:t>
            </a:fld>
            <a:endParaRPr lang="en-AU"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F0B3AC-2D9A-4F41-BC67-2D00EAD551A6}" type="slidenum">
              <a:rPr lang="en-AU" smtClean="0"/>
              <a:t>‹#›</a:t>
            </a:fld>
            <a:endParaRPr lang="en-AU" dirty="0"/>
          </a:p>
        </p:txBody>
      </p:sp>
    </p:spTree>
    <p:extLst>
      <p:ext uri="{BB962C8B-B14F-4D97-AF65-F5344CB8AC3E}">
        <p14:creationId xmlns:p14="http://schemas.microsoft.com/office/powerpoint/2010/main" val="3273752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78C4F-2A7D-446F-A79A-00CA8486EA7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C59ADABA-76B4-4480-9EAF-4293C4C86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FD88B78F-82AA-4845-B182-9CAD84443D8A}"/>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5" name="Footer Placeholder 4">
            <a:extLst>
              <a:ext uri="{FF2B5EF4-FFF2-40B4-BE49-F238E27FC236}">
                <a16:creationId xmlns:a16="http://schemas.microsoft.com/office/drawing/2014/main" id="{88B6340A-F234-4D63-AAC1-776A0353BAF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67B0A9F2-DE26-4BF0-A477-5185DD204FFA}"/>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3559669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09890-A402-4FE7-9FF9-5B970490F4A9}"/>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57797694-E3D4-4DFC-9AC2-AA9BB056B0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8BDA1500-E7C0-412E-80E5-D6EE1DAD4445}"/>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5" name="Footer Placeholder 4">
            <a:extLst>
              <a:ext uri="{FF2B5EF4-FFF2-40B4-BE49-F238E27FC236}">
                <a16:creationId xmlns:a16="http://schemas.microsoft.com/office/drawing/2014/main" id="{F4BD1CED-B5D3-4E54-8708-271ABD726952}"/>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94447D66-9B31-424C-93CD-27F4A3D7F14A}"/>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1163015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E8AFCB-88B1-4762-BEB8-111896C99AD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4EC51443-C300-4C36-934E-4AFAD3D6C13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19BF082-2DE9-49A0-AEC4-93A880B163F3}"/>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5" name="Footer Placeholder 4">
            <a:extLst>
              <a:ext uri="{FF2B5EF4-FFF2-40B4-BE49-F238E27FC236}">
                <a16:creationId xmlns:a16="http://schemas.microsoft.com/office/drawing/2014/main" id="{0A88D6B2-D899-4A14-88B9-F0AF3D2AEEF5}"/>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5CEE26BB-AB26-48AF-9139-7ADF00C3838C}"/>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866564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326D-4B25-48E8-94EB-F269FEF4035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2808C43C-E0B0-485C-A42A-93C51EAB23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114C4D97-1390-4777-8DF1-52A887E26960}"/>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5" name="Footer Placeholder 4">
            <a:extLst>
              <a:ext uri="{FF2B5EF4-FFF2-40B4-BE49-F238E27FC236}">
                <a16:creationId xmlns:a16="http://schemas.microsoft.com/office/drawing/2014/main" id="{E96F2933-3857-4312-8F8B-1BFC88648C1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39EA694F-B238-42B1-8F03-1143322D671B}"/>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3387774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CD913-5F97-46BC-A167-A4F650CA92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9CA3B5F5-B1F2-48C9-A4FA-541FB6EA17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E5F50C-26CC-400B-819F-E1D8C29A8BE8}"/>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5" name="Footer Placeholder 4">
            <a:extLst>
              <a:ext uri="{FF2B5EF4-FFF2-40B4-BE49-F238E27FC236}">
                <a16:creationId xmlns:a16="http://schemas.microsoft.com/office/drawing/2014/main" id="{C7FA72EE-F1E1-4BFD-96E5-30FBE08A917B}"/>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8BC5A2FD-68F8-4486-817D-4E0CC45EED84}"/>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3658704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7251-09F8-4D4E-9774-A28B912CFDA3}"/>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84E4C934-2468-4FB3-A3E8-CEC368AF6A9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BE2FF38-32CA-4BD7-B6BD-66E42584689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4EE4A79A-D034-4A8C-81E5-31D64EF5C68C}"/>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6" name="Footer Placeholder 5">
            <a:extLst>
              <a:ext uri="{FF2B5EF4-FFF2-40B4-BE49-F238E27FC236}">
                <a16:creationId xmlns:a16="http://schemas.microsoft.com/office/drawing/2014/main" id="{A4FBC776-B189-42DD-B0A6-BA11F094BEAF}"/>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BA03951-B79A-4614-9FB3-A7A5AD186F35}"/>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465884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763DD-08D9-4A14-9B9D-970321F0CCC3}"/>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2463DFA0-F567-490F-B26A-127F1913A5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2A310A0-5A3D-473A-979E-1A21062F43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C0636E5-1CA7-47CF-95D4-C117270DE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8808306-9164-406E-92A4-892ED19F09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A9A4FA69-36A6-4BB8-84B4-671BA9B716DC}"/>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8" name="Footer Placeholder 7">
            <a:extLst>
              <a:ext uri="{FF2B5EF4-FFF2-40B4-BE49-F238E27FC236}">
                <a16:creationId xmlns:a16="http://schemas.microsoft.com/office/drawing/2014/main" id="{5DD5C3DB-9A73-4EFC-B9A2-604159FEB788}"/>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0B44E67A-A7D9-4A09-81FD-0649A7DD2DCC}"/>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273824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02024-7FA3-48D3-BE3C-D4435509EA9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F57BE047-177B-41DD-901E-55F31A02FA2A}"/>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4" name="Footer Placeholder 3">
            <a:extLst>
              <a:ext uri="{FF2B5EF4-FFF2-40B4-BE49-F238E27FC236}">
                <a16:creationId xmlns:a16="http://schemas.microsoft.com/office/drawing/2014/main" id="{A7F79337-D33E-40EB-ABD5-BFF6C3AC5A18}"/>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EF8FDA5D-C383-4F28-A199-1D8DFE281760}"/>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294640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9EA432-3387-497E-9B9B-DEB2CD4DB0FD}"/>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3" name="Footer Placeholder 2">
            <a:extLst>
              <a:ext uri="{FF2B5EF4-FFF2-40B4-BE49-F238E27FC236}">
                <a16:creationId xmlns:a16="http://schemas.microsoft.com/office/drawing/2014/main" id="{A778FCBD-4259-439D-8862-103B85B90A7D}"/>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8F6A30BA-E0DC-4DCE-A88F-44E7C6F57718}"/>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300496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38D13-3658-4855-BB49-48C31F6E20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4C595FC7-8F4B-4683-8717-28F1C12B15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572FA47A-41DF-484D-8AC1-C763C87765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D251F1-2287-4CEE-A8DB-DC5F2A888DB3}"/>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6" name="Footer Placeholder 5">
            <a:extLst>
              <a:ext uri="{FF2B5EF4-FFF2-40B4-BE49-F238E27FC236}">
                <a16:creationId xmlns:a16="http://schemas.microsoft.com/office/drawing/2014/main" id="{C180877B-55DF-4C32-90D6-109DFEEDAB7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287D1C65-0BF3-48BB-A6DF-C0D59091C0D0}"/>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2266833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783CC-5502-46B0-9050-120E6EDD55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BDCE9490-7720-48A4-A60B-515F583BC6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dirty="0"/>
          </a:p>
        </p:txBody>
      </p:sp>
      <p:sp>
        <p:nvSpPr>
          <p:cNvPr id="4" name="Text Placeholder 3">
            <a:extLst>
              <a:ext uri="{FF2B5EF4-FFF2-40B4-BE49-F238E27FC236}">
                <a16:creationId xmlns:a16="http://schemas.microsoft.com/office/drawing/2014/main" id="{AD2C1EAF-032C-4A95-8D57-28CCB484B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DA4E9D-02F6-485A-BF14-FD6B1E70788B}"/>
              </a:ext>
            </a:extLst>
          </p:cNvPr>
          <p:cNvSpPr>
            <a:spLocks noGrp="1"/>
          </p:cNvSpPr>
          <p:nvPr>
            <p:ph type="dt" sz="half" idx="10"/>
          </p:nvPr>
        </p:nvSpPr>
        <p:spPr/>
        <p:txBody>
          <a:bodyPr/>
          <a:lstStyle/>
          <a:p>
            <a:fld id="{71DB1C5D-F76A-4725-8E84-715C07B6D557}" type="datetimeFigureOut">
              <a:rPr lang="en-AU" smtClean="0"/>
              <a:t>9/06/2021</a:t>
            </a:fld>
            <a:endParaRPr lang="en-AU" dirty="0"/>
          </a:p>
        </p:txBody>
      </p:sp>
      <p:sp>
        <p:nvSpPr>
          <p:cNvPr id="6" name="Footer Placeholder 5">
            <a:extLst>
              <a:ext uri="{FF2B5EF4-FFF2-40B4-BE49-F238E27FC236}">
                <a16:creationId xmlns:a16="http://schemas.microsoft.com/office/drawing/2014/main" id="{079228F7-B858-416D-A362-52E47E74AF20}"/>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9B2EB2B8-0A59-4EB8-B838-7AFE75447A22}"/>
              </a:ext>
            </a:extLst>
          </p:cNvPr>
          <p:cNvSpPr>
            <a:spLocks noGrp="1"/>
          </p:cNvSpPr>
          <p:nvPr>
            <p:ph type="sldNum" sz="quarter" idx="12"/>
          </p:nvPr>
        </p:nvSpPr>
        <p:spPr/>
        <p:txBody>
          <a:bodyPr/>
          <a:lstStyle/>
          <a:p>
            <a:fld id="{CB077F37-7578-4FDA-B797-B24BB2292DE0}" type="slidenum">
              <a:rPr lang="en-AU" smtClean="0"/>
              <a:t>‹#›</a:t>
            </a:fld>
            <a:endParaRPr lang="en-AU" dirty="0"/>
          </a:p>
        </p:txBody>
      </p:sp>
    </p:spTree>
    <p:extLst>
      <p:ext uri="{BB962C8B-B14F-4D97-AF65-F5344CB8AC3E}">
        <p14:creationId xmlns:p14="http://schemas.microsoft.com/office/powerpoint/2010/main" val="2957573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ECD41A4-0F2F-42FB-BB08-2C3871E470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6E06B0B-122A-40B3-8BA7-28E72FB1F3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B9947B6-5526-468B-A7AF-C97C73A5130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DB1C5D-F76A-4725-8E84-715C07B6D557}" type="datetimeFigureOut">
              <a:rPr lang="en-AU" smtClean="0"/>
              <a:t>9/06/2021</a:t>
            </a:fld>
            <a:endParaRPr lang="en-AU" dirty="0"/>
          </a:p>
        </p:txBody>
      </p:sp>
      <p:sp>
        <p:nvSpPr>
          <p:cNvPr id="5" name="Footer Placeholder 4">
            <a:extLst>
              <a:ext uri="{FF2B5EF4-FFF2-40B4-BE49-F238E27FC236}">
                <a16:creationId xmlns:a16="http://schemas.microsoft.com/office/drawing/2014/main" id="{2BC872EB-7DF6-499E-8B4E-9ABB9C3B976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E74B143B-54D2-4921-BF4C-0EB53C12F3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077F37-7578-4FDA-B797-B24BB2292DE0}" type="slidenum">
              <a:rPr lang="en-AU" smtClean="0"/>
              <a:t>‹#›</a:t>
            </a:fld>
            <a:endParaRPr lang="en-AU" dirty="0"/>
          </a:p>
        </p:txBody>
      </p:sp>
    </p:spTree>
    <p:extLst>
      <p:ext uri="{BB962C8B-B14F-4D97-AF65-F5344CB8AC3E}">
        <p14:creationId xmlns:p14="http://schemas.microsoft.com/office/powerpoint/2010/main" val="2920513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657599" y="1737360"/>
            <a:ext cx="8004875" cy="3108960"/>
          </a:xfrm>
        </p:spPr>
        <p:txBody>
          <a:bodyPr>
            <a:noAutofit/>
          </a:bodyPr>
          <a:lstStyle/>
          <a:p>
            <a:r>
              <a:rPr lang="en-AU" sz="6600" b="1" dirty="0"/>
              <a:t>Youth and Young Adults Review -  Information Session</a:t>
            </a:r>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550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308785" y="1255551"/>
            <a:ext cx="8483600" cy="4568868"/>
          </a:xfrm>
        </p:spPr>
        <p:txBody>
          <a:bodyPr>
            <a:normAutofit/>
          </a:bodyPr>
          <a:lstStyle/>
          <a:p>
            <a:pPr algn="l"/>
            <a:r>
              <a:rPr lang="en-AU" sz="2800" b="1" dirty="0"/>
              <a:t>Questions / Discussions</a:t>
            </a:r>
          </a:p>
          <a:p>
            <a:pPr marL="342900" indent="-342900" algn="l">
              <a:buFont typeface="Arial" panose="020B0604020202020204" pitchFamily="34" charset="0"/>
              <a:buChar char="•"/>
            </a:pPr>
            <a:r>
              <a:rPr lang="en-AU" dirty="0"/>
              <a:t> </a:t>
            </a:r>
          </a:p>
          <a:p>
            <a:pPr marL="342900" indent="-342900" algn="l">
              <a:buFont typeface="Arial" panose="020B0604020202020204" pitchFamily="34" charset="0"/>
              <a:buChar char="•"/>
            </a:pPr>
            <a:r>
              <a:rPr lang="en-AU" dirty="0"/>
              <a:t> </a:t>
            </a:r>
          </a:p>
          <a:p>
            <a:pPr marL="342900" indent="-342900" algn="l">
              <a:buFont typeface="Arial" panose="020B0604020202020204" pitchFamily="34" charset="0"/>
              <a:buChar char="•"/>
            </a:pPr>
            <a:r>
              <a:rPr lang="en-AU" dirty="0"/>
              <a:t> </a:t>
            </a:r>
          </a:p>
          <a:p>
            <a:pPr marL="342900" indent="-342900" algn="l">
              <a:buFont typeface="Arial" panose="020B0604020202020204" pitchFamily="34" charset="0"/>
              <a:buChar char="•"/>
            </a:pPr>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6897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500120" y="995901"/>
            <a:ext cx="7952740" cy="4658139"/>
          </a:xfrm>
        </p:spPr>
        <p:txBody>
          <a:bodyPr>
            <a:normAutofit/>
          </a:bodyPr>
          <a:lstStyle/>
          <a:p>
            <a:pPr algn="l"/>
            <a:r>
              <a:rPr lang="en-AU" sz="3600" b="1" dirty="0"/>
              <a:t>Our role</a:t>
            </a:r>
          </a:p>
          <a:p>
            <a:pPr algn="l"/>
            <a:r>
              <a:rPr lang="en-AU" sz="2800" i="1" baseline="30000" dirty="0"/>
              <a:t>14</a:t>
            </a:r>
            <a:r>
              <a:rPr lang="en-AU" sz="2800" i="1" dirty="0"/>
              <a:t> When Jesus saw this, he was indignant. He said to them, “Let the little children come to me, and do not hinder them, for the kingdom of God belongs to such as these. </a:t>
            </a:r>
            <a:r>
              <a:rPr lang="en-AU" sz="2800" i="1" baseline="30000" dirty="0"/>
              <a:t>15</a:t>
            </a:r>
            <a:r>
              <a:rPr lang="en-AU" sz="2800" i="1" dirty="0"/>
              <a:t> I tell you the truth, anyone who will not receive the kingdom of God like a little child will never enter it.”</a:t>
            </a:r>
          </a:p>
          <a:p>
            <a:pPr algn="l"/>
            <a:r>
              <a:rPr lang="en-AU" sz="2000" dirty="0"/>
              <a:t>Mark 10:14-15 NIV</a:t>
            </a:r>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0793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308785" y="1255551"/>
            <a:ext cx="8483600" cy="4568868"/>
          </a:xfrm>
        </p:spPr>
        <p:txBody>
          <a:bodyPr>
            <a:normAutofit/>
          </a:bodyPr>
          <a:lstStyle/>
          <a:p>
            <a:pPr algn="l"/>
            <a:r>
              <a:rPr lang="en-AU" sz="2800" b="1" dirty="0"/>
              <a:t>What brought about this review?</a:t>
            </a:r>
          </a:p>
          <a:p>
            <a:pPr marL="342900" indent="-342900" algn="l">
              <a:buFont typeface="Arial" panose="020B0604020202020204" pitchFamily="34" charset="0"/>
              <a:buChar char="•"/>
            </a:pPr>
            <a:r>
              <a:rPr lang="en-AU" dirty="0"/>
              <a:t>Pastor Matt Thomas departure and 3 subsequent unsuccessful attempts to Call</a:t>
            </a:r>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2584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308785" y="1255550"/>
            <a:ext cx="8483600" cy="5262815"/>
          </a:xfrm>
        </p:spPr>
        <p:txBody>
          <a:bodyPr>
            <a:normAutofit/>
          </a:bodyPr>
          <a:lstStyle/>
          <a:p>
            <a:pPr algn="l"/>
            <a:r>
              <a:rPr lang="en-AU" sz="2800" b="1" dirty="0">
                <a:solidFill>
                  <a:schemeClr val="bg1">
                    <a:lumMod val="75000"/>
                  </a:schemeClr>
                </a:solidFill>
              </a:rPr>
              <a:t>What brought about this review?</a:t>
            </a:r>
          </a:p>
          <a:p>
            <a:pPr marL="342900" indent="-342900" algn="l">
              <a:buFont typeface="Arial" panose="020B0604020202020204" pitchFamily="34" charset="0"/>
              <a:buChar char="•"/>
            </a:pPr>
            <a:r>
              <a:rPr lang="en-AU" dirty="0">
                <a:solidFill>
                  <a:schemeClr val="bg1">
                    <a:lumMod val="75000"/>
                  </a:schemeClr>
                </a:solidFill>
              </a:rPr>
              <a:t>Pastor Matt Thomas departure and 3 subsequent unsuccessful attempts to Call</a:t>
            </a:r>
          </a:p>
          <a:p>
            <a:pPr algn="l"/>
            <a:endParaRPr lang="en-AU" dirty="0"/>
          </a:p>
          <a:p>
            <a:pPr algn="l"/>
            <a:r>
              <a:rPr lang="en-AU" sz="2800" b="1" dirty="0"/>
              <a:t>The Objectives?</a:t>
            </a:r>
          </a:p>
          <a:p>
            <a:pPr marL="342900" indent="-342900" algn="l">
              <a:buFont typeface="Arial" panose="020B0604020202020204" pitchFamily="34" charset="0"/>
              <a:buChar char="•"/>
            </a:pPr>
            <a:r>
              <a:rPr lang="en-AU" dirty="0"/>
              <a:t>Involve all interested</a:t>
            </a:r>
          </a:p>
          <a:p>
            <a:pPr marL="342900" indent="-342900" algn="l">
              <a:buFont typeface="Arial" panose="020B0604020202020204" pitchFamily="34" charset="0"/>
              <a:buChar char="•"/>
            </a:pPr>
            <a:r>
              <a:rPr lang="en-AU" dirty="0"/>
              <a:t>Determine the activities and the priorities</a:t>
            </a:r>
          </a:p>
          <a:p>
            <a:pPr marL="342900" indent="-342900" algn="l">
              <a:buFont typeface="Arial" panose="020B0604020202020204" pitchFamily="34" charset="0"/>
              <a:buChar char="•"/>
            </a:pPr>
            <a:r>
              <a:rPr lang="en-AU" dirty="0"/>
              <a:t>District-wide focus</a:t>
            </a:r>
          </a:p>
          <a:p>
            <a:pPr marL="342900" indent="-342900" algn="l">
              <a:buFont typeface="Arial" panose="020B0604020202020204" pitchFamily="34" charset="0"/>
              <a:buChar char="•"/>
            </a:pPr>
            <a:r>
              <a:rPr lang="en-AU" dirty="0"/>
              <a:t>Empower &amp; Support</a:t>
            </a:r>
          </a:p>
          <a:p>
            <a:pPr marL="342900" indent="-342900" algn="l">
              <a:buFont typeface="Arial" panose="020B0604020202020204" pitchFamily="34" charset="0"/>
              <a:buChar char="•"/>
            </a:pPr>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7280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308785" y="1255550"/>
            <a:ext cx="8483600" cy="5262815"/>
          </a:xfrm>
        </p:spPr>
        <p:txBody>
          <a:bodyPr>
            <a:normAutofit/>
          </a:bodyPr>
          <a:lstStyle/>
          <a:p>
            <a:pPr algn="l"/>
            <a:r>
              <a:rPr lang="en-AU" sz="2800" b="1" dirty="0"/>
              <a:t>What steps did we take?</a:t>
            </a:r>
          </a:p>
          <a:p>
            <a:pPr marL="457200" indent="-457200" algn="l">
              <a:buFont typeface="+mj-lt"/>
              <a:buAutoNum type="arabicPeriod"/>
            </a:pPr>
            <a:r>
              <a:rPr lang="en-AU" dirty="0"/>
              <a:t>Written Survey</a:t>
            </a:r>
          </a:p>
          <a:p>
            <a:pPr marL="457200" indent="-457200" algn="l">
              <a:buFont typeface="+mj-lt"/>
              <a:buAutoNum type="arabicPeriod"/>
            </a:pPr>
            <a:r>
              <a:rPr lang="en-AU" dirty="0"/>
              <a:t>Workshops</a:t>
            </a:r>
          </a:p>
          <a:p>
            <a:pPr marL="457200" indent="-457200" algn="l">
              <a:buFont typeface="+mj-lt"/>
              <a:buAutoNum type="arabicPeriod"/>
            </a:pPr>
            <a:r>
              <a:rPr lang="en-AU" dirty="0"/>
              <a:t>Working group deliberations</a:t>
            </a:r>
          </a:p>
          <a:p>
            <a:pPr marL="457200" indent="-457200" algn="l">
              <a:buFont typeface="+mj-lt"/>
              <a:buAutoNum type="arabicPeriod"/>
            </a:pPr>
            <a:r>
              <a:rPr lang="en-AU" dirty="0"/>
              <a:t>CMS &amp; District Church Council</a:t>
            </a:r>
          </a:p>
          <a:p>
            <a:pPr marL="457200" indent="-457200" algn="l">
              <a:buFont typeface="+mj-lt"/>
              <a:buAutoNum type="arabicPeriod"/>
            </a:pPr>
            <a:r>
              <a:rPr lang="en-AU" dirty="0"/>
              <a:t>CYYAM</a:t>
            </a:r>
          </a:p>
          <a:p>
            <a:pPr algn="l"/>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1801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001617" y="1255550"/>
            <a:ext cx="8790768" cy="5262815"/>
          </a:xfrm>
        </p:spPr>
        <p:txBody>
          <a:bodyPr>
            <a:normAutofit/>
          </a:bodyPr>
          <a:lstStyle/>
          <a:p>
            <a:pPr algn="l"/>
            <a:r>
              <a:rPr lang="en-AU" sz="2800" b="1" dirty="0">
                <a:solidFill>
                  <a:schemeClr val="bg1">
                    <a:lumMod val="75000"/>
                  </a:schemeClr>
                </a:solidFill>
              </a:rPr>
              <a:t>What steps did we take?</a:t>
            </a:r>
          </a:p>
          <a:p>
            <a:pPr marL="457200" indent="-457200" algn="l">
              <a:buFont typeface="+mj-lt"/>
              <a:buAutoNum type="arabicPeriod"/>
            </a:pPr>
            <a:r>
              <a:rPr lang="en-AU" dirty="0">
                <a:solidFill>
                  <a:schemeClr val="bg1">
                    <a:lumMod val="75000"/>
                  </a:schemeClr>
                </a:solidFill>
              </a:rPr>
              <a:t>Written Survey</a:t>
            </a:r>
          </a:p>
          <a:p>
            <a:pPr marL="457200" indent="-457200" algn="l">
              <a:buFont typeface="+mj-lt"/>
              <a:buAutoNum type="arabicPeriod"/>
            </a:pPr>
            <a:r>
              <a:rPr lang="en-AU" dirty="0">
                <a:solidFill>
                  <a:schemeClr val="bg1">
                    <a:lumMod val="75000"/>
                  </a:schemeClr>
                </a:solidFill>
              </a:rPr>
              <a:t>Workshops</a:t>
            </a:r>
          </a:p>
          <a:p>
            <a:pPr marL="457200" indent="-457200" algn="l">
              <a:buFont typeface="+mj-lt"/>
              <a:buAutoNum type="arabicPeriod"/>
            </a:pPr>
            <a:r>
              <a:rPr lang="en-AU" dirty="0">
                <a:solidFill>
                  <a:schemeClr val="bg1">
                    <a:lumMod val="75000"/>
                  </a:schemeClr>
                </a:solidFill>
              </a:rPr>
              <a:t>Working group deliberations</a:t>
            </a:r>
          </a:p>
          <a:p>
            <a:pPr marL="457200" indent="-457200" algn="l">
              <a:buFont typeface="+mj-lt"/>
              <a:buAutoNum type="arabicPeriod"/>
            </a:pPr>
            <a:r>
              <a:rPr lang="en-AU" dirty="0">
                <a:solidFill>
                  <a:schemeClr val="bg1">
                    <a:lumMod val="75000"/>
                  </a:schemeClr>
                </a:solidFill>
              </a:rPr>
              <a:t>CMS &amp; District Council</a:t>
            </a:r>
          </a:p>
          <a:p>
            <a:pPr marL="457200" indent="-457200" algn="l">
              <a:buFont typeface="+mj-lt"/>
              <a:buAutoNum type="arabicPeriod"/>
            </a:pPr>
            <a:r>
              <a:rPr lang="en-AU" dirty="0">
                <a:solidFill>
                  <a:schemeClr val="bg1">
                    <a:lumMod val="75000"/>
                  </a:schemeClr>
                </a:solidFill>
              </a:rPr>
              <a:t>CYYAM</a:t>
            </a:r>
            <a:endParaRPr lang="en-AU" dirty="0"/>
          </a:p>
          <a:p>
            <a:pPr algn="l"/>
            <a:r>
              <a:rPr lang="en-AU" sz="2800" b="1" dirty="0"/>
              <a:t>Top six activities – common across all stakeholder groups</a:t>
            </a:r>
          </a:p>
          <a:p>
            <a:pPr algn="l"/>
            <a:endParaRPr lang="en-AU" sz="2800" b="1" dirty="0"/>
          </a:p>
          <a:p>
            <a:pPr marL="342900" indent="-342900" algn="l">
              <a:buFont typeface="Arial" panose="020B0604020202020204" pitchFamily="34" charset="0"/>
              <a:buChar char="•"/>
            </a:pPr>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Table 5">
            <a:extLst>
              <a:ext uri="{FF2B5EF4-FFF2-40B4-BE49-F238E27FC236}">
                <a16:creationId xmlns:a16="http://schemas.microsoft.com/office/drawing/2014/main" id="{7967E818-0E14-B544-A310-589A135AC111}"/>
              </a:ext>
            </a:extLst>
          </p:cNvPr>
          <p:cNvGraphicFramePr>
            <a:graphicFrameLocks noGrp="1"/>
          </p:cNvGraphicFramePr>
          <p:nvPr>
            <p:extLst>
              <p:ext uri="{D42A27DB-BD31-4B8C-83A1-F6EECF244321}">
                <p14:modId xmlns:p14="http://schemas.microsoft.com/office/powerpoint/2010/main" val="4200858654"/>
              </p:ext>
            </p:extLst>
          </p:nvPr>
        </p:nvGraphicFramePr>
        <p:xfrm>
          <a:off x="1577181" y="4675598"/>
          <a:ext cx="10411097" cy="1737360"/>
        </p:xfrm>
        <a:graphic>
          <a:graphicData uri="http://schemas.openxmlformats.org/drawingml/2006/table">
            <a:tbl>
              <a:tblPr bandRow="1">
                <a:tableStyleId>{5C22544A-7EE6-4342-B048-85BDC9FD1C3A}</a:tableStyleId>
              </a:tblPr>
              <a:tblGrid>
                <a:gridCol w="4732179">
                  <a:extLst>
                    <a:ext uri="{9D8B030D-6E8A-4147-A177-3AD203B41FA5}">
                      <a16:colId xmlns:a16="http://schemas.microsoft.com/office/drawing/2014/main" val="3870307769"/>
                    </a:ext>
                  </a:extLst>
                </a:gridCol>
                <a:gridCol w="5678918">
                  <a:extLst>
                    <a:ext uri="{9D8B030D-6E8A-4147-A177-3AD203B41FA5}">
                      <a16:colId xmlns:a16="http://schemas.microsoft.com/office/drawing/2014/main" val="1327360088"/>
                    </a:ext>
                  </a:extLst>
                </a:gridCol>
              </a:tblGrid>
              <a:tr h="301351">
                <a:tc>
                  <a:txBody>
                    <a:bodyPr/>
                    <a:lstStyle/>
                    <a:p>
                      <a:r>
                        <a:rPr lang="en-AU" sz="2400" kern="1200" dirty="0">
                          <a:solidFill>
                            <a:schemeClr val="dk1"/>
                          </a:solidFill>
                          <a:effectLst/>
                          <a:latin typeface="+mn-lt"/>
                          <a:ea typeface="+mn-ea"/>
                          <a:cs typeface="+mn-cs"/>
                        </a:rPr>
                        <a:t>1. Camping activities </a:t>
                      </a:r>
                      <a:endParaRPr lang="en-US" sz="2400" dirty="0"/>
                    </a:p>
                  </a:txBody>
                  <a:tcPr/>
                </a:tc>
                <a:tc>
                  <a:txBody>
                    <a:bodyPr/>
                    <a:lstStyle/>
                    <a:p>
                      <a:r>
                        <a:rPr lang="en-AU" sz="2400" kern="1200" dirty="0">
                          <a:solidFill>
                            <a:schemeClr val="dk1"/>
                          </a:solidFill>
                          <a:effectLst/>
                          <a:latin typeface="+mn-lt"/>
                          <a:ea typeface="+mn-ea"/>
                          <a:cs typeface="+mn-cs"/>
                        </a:rPr>
                        <a:t>4. Build faith / share faith / help understand</a:t>
                      </a:r>
                      <a:r>
                        <a:rPr lang="en-AU" sz="2400" dirty="0">
                          <a:effectLst/>
                        </a:rPr>
                        <a:t> </a:t>
                      </a:r>
                      <a:endParaRPr lang="en-US" sz="2400" dirty="0"/>
                    </a:p>
                  </a:txBody>
                  <a:tcPr/>
                </a:tc>
                <a:extLst>
                  <a:ext uri="{0D108BD9-81ED-4DB2-BD59-A6C34878D82A}">
                    <a16:rowId xmlns:a16="http://schemas.microsoft.com/office/drawing/2014/main" val="3859603087"/>
                  </a:ext>
                </a:extLst>
              </a:tr>
              <a:tr h="345129">
                <a:tc>
                  <a:txBody>
                    <a:bodyPr/>
                    <a:lstStyle/>
                    <a:p>
                      <a:pPr>
                        <a:lnSpc>
                          <a:spcPct val="107000"/>
                        </a:lnSpc>
                        <a:spcAft>
                          <a:spcPts val="800"/>
                        </a:spcAft>
                      </a:pPr>
                      <a:r>
                        <a:rPr lang="en-AU" sz="2400" kern="1200" dirty="0">
                          <a:solidFill>
                            <a:schemeClr val="dk1"/>
                          </a:solidFill>
                          <a:effectLst/>
                          <a:latin typeface="+mn-lt"/>
                          <a:ea typeface="+mn-ea"/>
                          <a:cs typeface="+mn-cs"/>
                        </a:rPr>
                        <a:t>2. Mentoring / resources / training</a:t>
                      </a:r>
                    </a:p>
                  </a:txBody>
                  <a:tcPr marL="68580" marR="68580" marT="9525" marB="9525" anchor="b"/>
                </a:tc>
                <a:tc>
                  <a:txBody>
                    <a:bodyPr/>
                    <a:lstStyle/>
                    <a:p>
                      <a:r>
                        <a:rPr lang="en-AU" sz="2400" kern="1200" dirty="0">
                          <a:solidFill>
                            <a:schemeClr val="dk1"/>
                          </a:solidFill>
                          <a:effectLst/>
                          <a:latin typeface="+mn-lt"/>
                          <a:ea typeface="+mn-ea"/>
                          <a:cs typeface="+mn-cs"/>
                        </a:rPr>
                        <a:t>5. Equip local congregation</a:t>
                      </a:r>
                      <a:r>
                        <a:rPr lang="en-AU" sz="2400" dirty="0">
                          <a:effectLst/>
                        </a:rPr>
                        <a:t> </a:t>
                      </a:r>
                      <a:endParaRPr lang="en-US" sz="2400" dirty="0"/>
                    </a:p>
                  </a:txBody>
                  <a:tcPr/>
                </a:tc>
                <a:extLst>
                  <a:ext uri="{0D108BD9-81ED-4DB2-BD59-A6C34878D82A}">
                    <a16:rowId xmlns:a16="http://schemas.microsoft.com/office/drawing/2014/main" val="1795414422"/>
                  </a:ext>
                </a:extLst>
              </a:tr>
              <a:tr h="401970">
                <a:tc>
                  <a:txBody>
                    <a:bodyPr/>
                    <a:lstStyle/>
                    <a:p>
                      <a:pPr>
                        <a:lnSpc>
                          <a:spcPct val="107000"/>
                        </a:lnSpc>
                        <a:spcAft>
                          <a:spcPts val="800"/>
                        </a:spcAft>
                      </a:pPr>
                      <a:r>
                        <a:rPr lang="en-AU" sz="2400" kern="1200" dirty="0">
                          <a:solidFill>
                            <a:schemeClr val="dk1"/>
                          </a:solidFill>
                          <a:effectLst/>
                          <a:latin typeface="+mn-lt"/>
                          <a:ea typeface="+mn-ea"/>
                          <a:cs typeface="+mn-cs"/>
                        </a:rPr>
                        <a:t>3. Relationships - build across geographies</a:t>
                      </a:r>
                    </a:p>
                  </a:txBody>
                  <a:tcPr marL="68580" marR="68580" marT="9525" marB="9525" anchor="b"/>
                </a:tc>
                <a:tc>
                  <a:txBody>
                    <a:bodyPr/>
                    <a:lstStyle/>
                    <a:p>
                      <a:r>
                        <a:rPr lang="en-AU" sz="2400" kern="1200" dirty="0">
                          <a:solidFill>
                            <a:schemeClr val="dk1"/>
                          </a:solidFill>
                          <a:effectLst/>
                          <a:latin typeface="+mn-lt"/>
                          <a:ea typeface="+mn-ea"/>
                          <a:cs typeface="+mn-cs"/>
                        </a:rPr>
                        <a:t>6. Ministry district-wide / zone catch-ups / regional</a:t>
                      </a:r>
                      <a:r>
                        <a:rPr lang="en-AU" sz="2400" dirty="0">
                          <a:effectLst/>
                        </a:rPr>
                        <a:t> </a:t>
                      </a:r>
                      <a:endParaRPr lang="en-US" sz="2400" dirty="0"/>
                    </a:p>
                  </a:txBody>
                  <a:tcPr/>
                </a:tc>
                <a:extLst>
                  <a:ext uri="{0D108BD9-81ED-4DB2-BD59-A6C34878D82A}">
                    <a16:rowId xmlns:a16="http://schemas.microsoft.com/office/drawing/2014/main" val="201512310"/>
                  </a:ext>
                </a:extLst>
              </a:tr>
            </a:tbl>
          </a:graphicData>
        </a:graphic>
      </p:graphicFrame>
    </p:spTree>
    <p:extLst>
      <p:ext uri="{BB962C8B-B14F-4D97-AF65-F5344CB8AC3E}">
        <p14:creationId xmlns:p14="http://schemas.microsoft.com/office/powerpoint/2010/main" val="4278335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308785" y="1255551"/>
            <a:ext cx="8483600" cy="4568868"/>
          </a:xfrm>
        </p:spPr>
        <p:txBody>
          <a:bodyPr>
            <a:normAutofit/>
          </a:bodyPr>
          <a:lstStyle/>
          <a:p>
            <a:pPr algn="l"/>
            <a:r>
              <a:rPr lang="en-AU" sz="2800" b="1" dirty="0"/>
              <a:t>The Recommendations</a:t>
            </a:r>
          </a:p>
          <a:p>
            <a:pPr marL="342900" indent="-342900" algn="l">
              <a:buFont typeface="Arial" panose="020B0604020202020204" pitchFamily="34" charset="0"/>
              <a:buChar char="•"/>
            </a:pPr>
            <a:r>
              <a:rPr lang="en-GB" dirty="0"/>
              <a:t>YYAM leaders lead – and request extra resource as needed on </a:t>
            </a:r>
            <a:br>
              <a:rPr lang="en-GB" dirty="0"/>
            </a:br>
            <a:r>
              <a:rPr lang="en-GB" dirty="0"/>
              <a:t>a project basis</a:t>
            </a:r>
          </a:p>
          <a:p>
            <a:pPr marL="342900" indent="-342900" algn="l">
              <a:buFont typeface="Arial" panose="020B0604020202020204" pitchFamily="34" charset="0"/>
              <a:buChar char="•"/>
            </a:pPr>
            <a:r>
              <a:rPr lang="en-GB" dirty="0"/>
              <a:t>Districtwide focus rather than Melbourne centric</a:t>
            </a:r>
          </a:p>
          <a:p>
            <a:pPr marL="342900" indent="-342900" algn="l">
              <a:buFont typeface="Arial" panose="020B0604020202020204" pitchFamily="34" charset="0"/>
              <a:buChar char="•"/>
            </a:pPr>
            <a:r>
              <a:rPr lang="en-GB" dirty="0"/>
              <a:t>District Casual resource (lay) to act as initial contact for YYAM</a:t>
            </a:r>
            <a:r>
              <a:rPr lang="en-AU" dirty="0"/>
              <a:t> </a:t>
            </a:r>
          </a:p>
          <a:p>
            <a:pPr marL="342900" indent="-342900" algn="l">
              <a:buFont typeface="Arial" panose="020B0604020202020204" pitchFamily="34" charset="0"/>
              <a:buChar char="•"/>
            </a:pPr>
            <a:r>
              <a:rPr lang="en-AU" dirty="0"/>
              <a:t>Pastoral and lay support for Camps</a:t>
            </a:r>
          </a:p>
          <a:p>
            <a:pPr marL="342900" indent="-342900" algn="l">
              <a:buFont typeface="Arial" panose="020B0604020202020204" pitchFamily="34" charset="0"/>
              <a:buChar char="•"/>
            </a:pPr>
            <a:r>
              <a:rPr lang="en-AU" dirty="0"/>
              <a:t>Effective use of existing resources </a:t>
            </a:r>
            <a:br>
              <a:rPr lang="en-AU" dirty="0"/>
            </a:br>
            <a:r>
              <a:rPr lang="en-AU" dirty="0"/>
              <a:t>- eg Grow Ministries &amp; Qld YYAM</a:t>
            </a:r>
            <a:br>
              <a:rPr lang="en-AU" dirty="0"/>
            </a:br>
            <a:r>
              <a:rPr lang="en-AU" dirty="0"/>
              <a:t>- new activities trialled, some will work, some won’t – when this occurs move on with little cost</a:t>
            </a:r>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54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308785" y="1255551"/>
            <a:ext cx="8483600" cy="4568868"/>
          </a:xfrm>
        </p:spPr>
        <p:txBody>
          <a:bodyPr>
            <a:normAutofit/>
          </a:bodyPr>
          <a:lstStyle/>
          <a:p>
            <a:pPr algn="l"/>
            <a:r>
              <a:rPr lang="en-AU" sz="2800" b="1" dirty="0"/>
              <a:t>What’s next?</a:t>
            </a:r>
          </a:p>
          <a:p>
            <a:pPr marL="342900" indent="-342900" algn="l">
              <a:buFont typeface="Arial" panose="020B0604020202020204" pitchFamily="34" charset="0"/>
              <a:buChar char="•"/>
            </a:pPr>
            <a:r>
              <a:rPr lang="en-AU" dirty="0"/>
              <a:t>Pastor Brett Kennett (Congregational Support) and Stephen Mildred (District Administrator) have been tasked with implementing the endorsed/approve recommendations.</a:t>
            </a:r>
          </a:p>
          <a:p>
            <a:pPr marL="342900" indent="-342900" algn="l">
              <a:buFont typeface="Arial" panose="020B0604020202020204" pitchFamily="34" charset="0"/>
              <a:buChar char="•"/>
            </a:pPr>
            <a:r>
              <a:rPr lang="en-AU" dirty="0"/>
              <a:t>Casual Coordinator – Kerry Linke</a:t>
            </a:r>
          </a:p>
          <a:p>
            <a:pPr marL="342900" indent="-342900" algn="l">
              <a:buFont typeface="Arial" panose="020B0604020202020204" pitchFamily="34" charset="0"/>
              <a:buChar char="•"/>
            </a:pPr>
            <a:r>
              <a:rPr lang="en-AU" dirty="0"/>
              <a:t>Project Resource identified – Jemimah Juers; more as needed</a:t>
            </a:r>
          </a:p>
          <a:p>
            <a:pPr marL="342900" indent="-342900" algn="l">
              <a:buFont typeface="Arial" panose="020B0604020202020204" pitchFamily="34" charset="0"/>
              <a:buChar char="•"/>
            </a:pPr>
            <a:r>
              <a:rPr lang="en-AU" dirty="0"/>
              <a:t>Occasional office work/documentation via Cathy Nowland (senior Casual at District Office)</a:t>
            </a:r>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409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3BA2DA5-D12A-45A8-8813-49E40DA927AF}"/>
              </a:ext>
            </a:extLst>
          </p:cNvPr>
          <p:cNvSpPr>
            <a:spLocks noGrp="1"/>
          </p:cNvSpPr>
          <p:nvPr>
            <p:ph type="subTitle" idx="1"/>
          </p:nvPr>
        </p:nvSpPr>
        <p:spPr>
          <a:xfrm>
            <a:off x="3308785" y="1255551"/>
            <a:ext cx="8483600" cy="4568868"/>
          </a:xfrm>
        </p:spPr>
        <p:txBody>
          <a:bodyPr>
            <a:normAutofit/>
          </a:bodyPr>
          <a:lstStyle/>
          <a:p>
            <a:pPr algn="l"/>
            <a:r>
              <a:rPr lang="en-AU" sz="2800" b="1" dirty="0"/>
              <a:t>Key takeaway messages…</a:t>
            </a:r>
          </a:p>
          <a:p>
            <a:pPr marL="342900" indent="-342900" algn="l">
              <a:buFont typeface="Arial" panose="020B0604020202020204" pitchFamily="34" charset="0"/>
              <a:buChar char="•"/>
            </a:pPr>
            <a:r>
              <a:rPr lang="en-AU" dirty="0"/>
              <a:t>YYAM remains a priority/key focus area</a:t>
            </a:r>
          </a:p>
          <a:p>
            <a:pPr marL="342900" indent="-342900" algn="l">
              <a:buFont typeface="Arial" panose="020B0604020202020204" pitchFamily="34" charset="0"/>
              <a:buChar char="•"/>
            </a:pPr>
            <a:r>
              <a:rPr lang="en-AU" dirty="0"/>
              <a:t>Districtwide focus</a:t>
            </a:r>
          </a:p>
          <a:p>
            <a:pPr marL="342900" indent="-342900" algn="l">
              <a:buFont typeface="Arial" panose="020B0604020202020204" pitchFamily="34" charset="0"/>
              <a:buChar char="•"/>
            </a:pPr>
            <a:r>
              <a:rPr lang="en-AU" dirty="0"/>
              <a:t>We must remain agile and responsive</a:t>
            </a:r>
          </a:p>
          <a:p>
            <a:pPr marL="342900" indent="-342900" algn="l">
              <a:buFont typeface="Arial" panose="020B0604020202020204" pitchFamily="34" charset="0"/>
              <a:buChar char="•"/>
            </a:pPr>
            <a:r>
              <a:rPr lang="en-AU" dirty="0"/>
              <a:t>We don’t have all the answers</a:t>
            </a:r>
          </a:p>
          <a:p>
            <a:pPr marL="342900" indent="-342900" algn="l">
              <a:buFont typeface="Arial" panose="020B0604020202020204" pitchFamily="34" charset="0"/>
              <a:buChar char="•"/>
            </a:pPr>
            <a:r>
              <a:rPr lang="en-AU" dirty="0"/>
              <a:t>Effective use of all resources</a:t>
            </a:r>
          </a:p>
          <a:p>
            <a:pPr marL="342900" indent="-342900" algn="l">
              <a:buFont typeface="Arial" panose="020B0604020202020204" pitchFamily="34" charset="0"/>
              <a:buChar char="•"/>
            </a:pPr>
            <a:endParaRPr lang="en-AU" dirty="0"/>
          </a:p>
          <a:p>
            <a:pPr marL="342900" indent="-342900" algn="l">
              <a:buFont typeface="Arial" panose="020B0604020202020204" pitchFamily="34" charset="0"/>
              <a:buChar char="•"/>
            </a:pPr>
            <a:endParaRPr lang="en-AU" dirty="0"/>
          </a:p>
        </p:txBody>
      </p:sp>
      <p:pic>
        <p:nvPicPr>
          <p:cNvPr id="1026"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0017"/>
          <a:stretch/>
        </p:blipFill>
        <p:spPr bwMode="auto">
          <a:xfrm>
            <a:off x="436563" y="2103438"/>
            <a:ext cx="2281238" cy="96061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a:extLst>
              <a:ext uri="{FF2B5EF4-FFF2-40B4-BE49-F238E27FC236}">
                <a16:creationId xmlns:a16="http://schemas.microsoft.com/office/drawing/2014/main" id="{A23029C6-4326-4E02-8D26-A054F025C43C}"/>
              </a:ext>
            </a:extLst>
          </p:cNvPr>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41987"/>
          <a:stretch/>
        </p:blipFill>
        <p:spPr bwMode="auto">
          <a:xfrm>
            <a:off x="436562" y="3208953"/>
            <a:ext cx="2281239" cy="6620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86553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AC1E94ADE4C4DA2BE70F5A16B45FB" ma:contentTypeVersion="" ma:contentTypeDescription="Create a new document." ma:contentTypeScope="" ma:versionID="fac4a6c125e758021d15419e4701cf24">
  <xsd:schema xmlns:xsd="http://www.w3.org/2001/XMLSchema" xmlns:xs="http://www.w3.org/2001/XMLSchema" xmlns:p="http://schemas.microsoft.com/office/2006/metadata/properties" xmlns:ns2="94f45443-a946-456f-92fe-dc15b9d578d6" targetNamespace="http://schemas.microsoft.com/office/2006/metadata/properties" ma:root="true" ma:fieldsID="222adbb20ae456cca12a8bb7303d4df3" ns2:_="">
    <xsd:import namespace="94f45443-a946-456f-92fe-dc15b9d578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f45443-a946-456f-92fe-dc15b9d578d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description="" ma:internalName="MediaServiceAutoTags" ma:readOnly="true">
      <xsd:simpleType>
        <xsd:restriction base="dms:Text"/>
      </xsd:simpleType>
    </xsd:element>
    <xsd:element name="MediaServiceDateTaken" ma:index="11" nillable="true" ma:displayName="MediaServiceDateTaken" ma:description="" ma:hidden="true" ma:internalName="MediaServiceDateTaken"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D541D8B-75E9-41D5-B798-702D6C983DEB}"/>
</file>

<file path=customXml/itemProps2.xml><?xml version="1.0" encoding="utf-8"?>
<ds:datastoreItem xmlns:ds="http://schemas.openxmlformats.org/officeDocument/2006/customXml" ds:itemID="{9E46B2F5-E30A-43F5-BF1F-66EC2072C562}"/>
</file>

<file path=customXml/itemProps3.xml><?xml version="1.0" encoding="utf-8"?>
<ds:datastoreItem xmlns:ds="http://schemas.openxmlformats.org/officeDocument/2006/customXml" ds:itemID="{C1D3BBD3-450D-42BD-8DFC-3D82419389B5}"/>
</file>

<file path=docProps/app.xml><?xml version="1.0" encoding="utf-8"?>
<Properties xmlns="http://schemas.openxmlformats.org/officeDocument/2006/extended-properties" xmlns:vt="http://schemas.openxmlformats.org/officeDocument/2006/docPropsVTypes">
  <TotalTime>836</TotalTime>
  <Words>387</Words>
  <Application>Microsoft Office PowerPoint</Application>
  <PresentationFormat>Widescreen</PresentationFormat>
  <Paragraphs>56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20210412 LCAVD Synod Information Session - Strategy</dc:title>
  <dc:creator>Mildred, Stephen</dc:creator>
  <cp:lastModifiedBy>Burke Kathryn</cp:lastModifiedBy>
  <cp:revision>51</cp:revision>
  <dcterms:created xsi:type="dcterms:W3CDTF">2020-12-08T21:46:52Z</dcterms:created>
  <dcterms:modified xsi:type="dcterms:W3CDTF">2021-06-09T01:39:16Z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0x0101002E2AC1E94ADE4C4DA2BE70F5A16B45FB</vt:lpwstr>
  </property>
</Properties>
</file>