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65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3" r:id="rId16"/>
    <p:sldId id="272" r:id="rId17"/>
    <p:sldId id="278" r:id="rId18"/>
    <p:sldId id="279" r:id="rId19"/>
    <p:sldId id="277" r:id="rId20"/>
    <p:sldId id="276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2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man Olivia" userId="fd1cb182-8f87-416d-879e-d2017d729456" providerId="ADAL" clId="{86EC6928-5D21-4FC6-B72A-887A0842C002}"/>
    <pc:docChg chg="modSld">
      <pc:chgData name="Harman Olivia" userId="fd1cb182-8f87-416d-879e-d2017d729456" providerId="ADAL" clId="{86EC6928-5D21-4FC6-B72A-887A0842C002}" dt="2022-04-08T00:35:08.958" v="2" actId="20577"/>
      <pc:docMkLst>
        <pc:docMk/>
      </pc:docMkLst>
      <pc:sldChg chg="modSp mod">
        <pc:chgData name="Harman Olivia" userId="fd1cb182-8f87-416d-879e-d2017d729456" providerId="ADAL" clId="{86EC6928-5D21-4FC6-B72A-887A0842C002}" dt="2022-04-08T00:27:38.938" v="0" actId="20577"/>
        <pc:sldMkLst>
          <pc:docMk/>
          <pc:sldMk cId="2000993046" sldId="274"/>
        </pc:sldMkLst>
        <pc:spChg chg="mod">
          <ac:chgData name="Harman Olivia" userId="fd1cb182-8f87-416d-879e-d2017d729456" providerId="ADAL" clId="{86EC6928-5D21-4FC6-B72A-887A0842C002}" dt="2022-04-08T00:27:38.938" v="0" actId="20577"/>
          <ac:spMkLst>
            <pc:docMk/>
            <pc:sldMk cId="2000993046" sldId="274"/>
            <ac:spMk id="10" creationId="{17FFC5E4-FAB0-43C8-BE6D-20AE18575D6D}"/>
          </ac:spMkLst>
        </pc:spChg>
      </pc:sldChg>
      <pc:sldChg chg="modSp mod">
        <pc:chgData name="Harman Olivia" userId="fd1cb182-8f87-416d-879e-d2017d729456" providerId="ADAL" clId="{86EC6928-5D21-4FC6-B72A-887A0842C002}" dt="2022-04-08T00:35:08.958" v="2" actId="20577"/>
        <pc:sldMkLst>
          <pc:docMk/>
          <pc:sldMk cId="228944097" sldId="280"/>
        </pc:sldMkLst>
        <pc:spChg chg="mod">
          <ac:chgData name="Harman Olivia" userId="fd1cb182-8f87-416d-879e-d2017d729456" providerId="ADAL" clId="{86EC6928-5D21-4FC6-B72A-887A0842C002}" dt="2022-04-08T00:35:08.958" v="2" actId="20577"/>
          <ac:spMkLst>
            <pc:docMk/>
            <pc:sldMk cId="228944097" sldId="280"/>
            <ac:spMk id="9" creationId="{46F1182D-6477-454B-B518-8DF82EF6053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F7A4-F144-4724-A705-373AF2D78073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49B2-9357-48DA-B3ED-55DEC4AD20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097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F7A4-F144-4724-A705-373AF2D78073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49B2-9357-48DA-B3ED-55DEC4AD20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8571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F7A4-F144-4724-A705-373AF2D78073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49B2-9357-48DA-B3ED-55DEC4AD20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145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F7A4-F144-4724-A705-373AF2D78073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49B2-9357-48DA-B3ED-55DEC4AD20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472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F7A4-F144-4724-A705-373AF2D78073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49B2-9357-48DA-B3ED-55DEC4AD20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4859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F7A4-F144-4724-A705-373AF2D78073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49B2-9357-48DA-B3ED-55DEC4AD20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7952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F7A4-F144-4724-A705-373AF2D78073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49B2-9357-48DA-B3ED-55DEC4AD20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598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F7A4-F144-4724-A705-373AF2D78073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49B2-9357-48DA-B3ED-55DEC4AD20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7232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F7A4-F144-4724-A705-373AF2D78073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49B2-9357-48DA-B3ED-55DEC4AD20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767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F7A4-F144-4724-A705-373AF2D78073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49B2-9357-48DA-B3ED-55DEC4AD20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313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F7A4-F144-4724-A705-373AF2D78073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849B2-9357-48DA-B3ED-55DEC4AD20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57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BF7A4-F144-4724-A705-373AF2D78073}" type="datetimeFigureOut">
              <a:rPr lang="en-AU" smtClean="0"/>
              <a:t>8/04/2022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849B2-9357-48DA-B3ED-55DEC4AD20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32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C9F688FE-7BD0-4F7C-AECF-8D7DA64ACC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"/>
            <a:ext cx="9144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893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F1182D-6477-454B-B518-8DF82EF6053E}"/>
              </a:ext>
            </a:extLst>
          </p:cNvPr>
          <p:cNvSpPr/>
          <p:nvPr/>
        </p:nvSpPr>
        <p:spPr>
          <a:xfrm>
            <a:off x="864817" y="1786609"/>
            <a:ext cx="56477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What is your personal faith</a:t>
            </a:r>
          </a:p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story?</a:t>
            </a:r>
          </a:p>
        </p:txBody>
      </p:sp>
    </p:spTree>
    <p:extLst>
      <p:ext uri="{BB962C8B-B14F-4D97-AF65-F5344CB8AC3E}">
        <p14:creationId xmlns:p14="http://schemas.microsoft.com/office/powerpoint/2010/main" val="333948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0F02E6-39F9-403A-B47E-6297D94A0765}"/>
              </a:ext>
            </a:extLst>
          </p:cNvPr>
          <p:cNvSpPr/>
          <p:nvPr/>
        </p:nvSpPr>
        <p:spPr>
          <a:xfrm>
            <a:off x="864817" y="720915"/>
            <a:ext cx="61369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dirty="0">
                <a:solidFill>
                  <a:prstClr val="black"/>
                </a:solidFill>
                <a:latin typeface="Helvetica" panose="020B0604020202020204" pitchFamily="34" charset="0"/>
              </a:rPr>
              <a:t>What is the other person’s</a:t>
            </a:r>
          </a:p>
          <a:p>
            <a:pPr lvl="0"/>
            <a:r>
              <a:rPr lang="en-AU" sz="4000" dirty="0">
                <a:solidFill>
                  <a:prstClr val="black"/>
                </a:solidFill>
                <a:latin typeface="Helvetica" panose="020B0604020202020204" pitchFamily="34" charset="0"/>
              </a:rPr>
              <a:t>story?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FC5E4-FAB0-43C8-BE6D-20AE18575D6D}"/>
              </a:ext>
            </a:extLst>
          </p:cNvPr>
          <p:cNvSpPr/>
          <p:nvPr/>
        </p:nvSpPr>
        <p:spPr>
          <a:xfrm>
            <a:off x="864817" y="2532478"/>
            <a:ext cx="6449138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Your conversation with the person is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one of  </a:t>
            </a:r>
            <a:r>
              <a:rPr lang="en-AU" sz="3000" i="1" dirty="0">
                <a:solidFill>
                  <a:prstClr val="black"/>
                </a:solidFill>
                <a:latin typeface="Helvetica" panose="020B0604020202020204" pitchFamily="34" charset="0"/>
              </a:rPr>
              <a:t>endeavouring to understand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the other person’s circumstances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and context. </a:t>
            </a:r>
          </a:p>
          <a:p>
            <a:pPr lvl="0"/>
            <a:endParaRPr lang="en-AU" sz="30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How do you undertake such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an endeavour?</a:t>
            </a:r>
          </a:p>
        </p:txBody>
      </p:sp>
    </p:spTree>
    <p:extLst>
      <p:ext uri="{BB962C8B-B14F-4D97-AF65-F5344CB8AC3E}">
        <p14:creationId xmlns:p14="http://schemas.microsoft.com/office/powerpoint/2010/main" val="124601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0F02E6-39F9-403A-B47E-6297D94A0765}"/>
              </a:ext>
            </a:extLst>
          </p:cNvPr>
          <p:cNvSpPr/>
          <p:nvPr/>
        </p:nvSpPr>
        <p:spPr>
          <a:xfrm>
            <a:off x="864817" y="720915"/>
            <a:ext cx="52629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dirty="0">
                <a:solidFill>
                  <a:prstClr val="black"/>
                </a:solidFill>
                <a:latin typeface="Helvetica" panose="020B0604020202020204" pitchFamily="34" charset="0"/>
              </a:rPr>
              <a:t>Remember the golden</a:t>
            </a:r>
          </a:p>
          <a:p>
            <a:pPr lvl="0"/>
            <a:r>
              <a:rPr lang="en-AU" sz="4000" dirty="0">
                <a:solidFill>
                  <a:prstClr val="black"/>
                </a:solidFill>
                <a:latin typeface="Helvetica" panose="020B0604020202020204" pitchFamily="34" charset="0"/>
              </a:rPr>
              <a:t>rule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F1182D-6477-454B-B518-8DF82EF6053E}"/>
              </a:ext>
            </a:extLst>
          </p:cNvPr>
          <p:cNvSpPr/>
          <p:nvPr/>
        </p:nvSpPr>
        <p:spPr>
          <a:xfrm>
            <a:off x="864817" y="2093861"/>
            <a:ext cx="4519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Listen! Listen! Listen!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FC5E4-FAB0-43C8-BE6D-20AE18575D6D}"/>
              </a:ext>
            </a:extLst>
          </p:cNvPr>
          <p:cNvSpPr/>
          <p:nvPr/>
        </p:nvSpPr>
        <p:spPr>
          <a:xfrm>
            <a:off x="864817" y="3275198"/>
            <a:ext cx="293862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Assume nothing</a:t>
            </a:r>
          </a:p>
        </p:txBody>
      </p:sp>
    </p:spTree>
    <p:extLst>
      <p:ext uri="{BB962C8B-B14F-4D97-AF65-F5344CB8AC3E}">
        <p14:creationId xmlns:p14="http://schemas.microsoft.com/office/powerpoint/2010/main" val="246830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0F02E6-39F9-403A-B47E-6297D94A0765}"/>
              </a:ext>
            </a:extLst>
          </p:cNvPr>
          <p:cNvSpPr/>
          <p:nvPr/>
        </p:nvSpPr>
        <p:spPr>
          <a:xfrm>
            <a:off x="864817" y="720915"/>
            <a:ext cx="32656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Consider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FC5E4-FAB0-43C8-BE6D-20AE18575D6D}"/>
              </a:ext>
            </a:extLst>
          </p:cNvPr>
          <p:cNvSpPr/>
          <p:nvPr/>
        </p:nvSpPr>
        <p:spPr>
          <a:xfrm>
            <a:off x="864817" y="1810290"/>
            <a:ext cx="6880410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What is </a:t>
            </a:r>
            <a:r>
              <a:rPr lang="en-AU" sz="3000" i="1" dirty="0">
                <a:solidFill>
                  <a:prstClr val="black"/>
                </a:solidFill>
                <a:latin typeface="Helvetica" panose="020B0604020202020204" pitchFamily="34" charset="0"/>
              </a:rPr>
              <a:t>active</a:t>
            </a: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 listening?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AU" sz="30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How often does someone really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listen to you?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AU" sz="30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How do you know when someone is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really interested in you?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AU" sz="3000" dirty="0">
              <a:solidFill>
                <a:prstClr val="black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61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0F02E6-39F9-403A-B47E-6297D94A0765}"/>
              </a:ext>
            </a:extLst>
          </p:cNvPr>
          <p:cNvSpPr/>
          <p:nvPr/>
        </p:nvSpPr>
        <p:spPr>
          <a:xfrm>
            <a:off x="864817" y="720915"/>
            <a:ext cx="32656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Consider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FC5E4-FAB0-43C8-BE6D-20AE18575D6D}"/>
              </a:ext>
            </a:extLst>
          </p:cNvPr>
          <p:cNvSpPr/>
          <p:nvPr/>
        </p:nvSpPr>
        <p:spPr>
          <a:xfrm>
            <a:off x="864817" y="1891166"/>
            <a:ext cx="7037504" cy="3323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What does it feel like when you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want to share something but the other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person is not really interested?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AU" sz="30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What does it feel like when someone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whom you feel doesn’t really </a:t>
            </a:r>
            <a:r>
              <a:rPr lang="en-AU" sz="3000" i="1" dirty="0">
                <a:solidFill>
                  <a:prstClr val="black"/>
                </a:solidFill>
                <a:latin typeface="Helvetica" panose="020B0604020202020204" pitchFamily="34" charset="0"/>
              </a:rPr>
              <a:t>appreciate</a:t>
            </a: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your situation, gives you advice?</a:t>
            </a:r>
          </a:p>
        </p:txBody>
      </p:sp>
    </p:spTree>
    <p:extLst>
      <p:ext uri="{BB962C8B-B14F-4D97-AF65-F5344CB8AC3E}">
        <p14:creationId xmlns:p14="http://schemas.microsoft.com/office/powerpoint/2010/main" val="212282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0F02E6-39F9-403A-B47E-6297D94A0765}"/>
              </a:ext>
            </a:extLst>
          </p:cNvPr>
          <p:cNvSpPr/>
          <p:nvPr/>
        </p:nvSpPr>
        <p:spPr>
          <a:xfrm>
            <a:off x="864817" y="720915"/>
            <a:ext cx="4576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dirty="0">
                <a:solidFill>
                  <a:prstClr val="black"/>
                </a:solidFill>
                <a:latin typeface="Helvetica" panose="020B0604020202020204" pitchFamily="34" charset="0"/>
              </a:rPr>
              <a:t>Barriers to listening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FC5E4-FAB0-43C8-BE6D-20AE18575D6D}"/>
              </a:ext>
            </a:extLst>
          </p:cNvPr>
          <p:cNvSpPr/>
          <p:nvPr/>
        </p:nvSpPr>
        <p:spPr>
          <a:xfrm>
            <a:off x="864817" y="1769862"/>
            <a:ext cx="6782626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You are perceived as ‘digging’ for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information, rather than simply valuing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the other person for whom he/she is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You want to solve a problem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You want to tell your story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(which is a better one!)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You are upset or visibly shocked by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what you are being told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You are being distracted </a:t>
            </a:r>
          </a:p>
        </p:txBody>
      </p:sp>
    </p:spTree>
    <p:extLst>
      <p:ext uri="{BB962C8B-B14F-4D97-AF65-F5344CB8AC3E}">
        <p14:creationId xmlns:p14="http://schemas.microsoft.com/office/powerpoint/2010/main" val="3490651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F1182D-6477-454B-B518-8DF82EF6053E}"/>
              </a:ext>
            </a:extLst>
          </p:cNvPr>
          <p:cNvSpPr/>
          <p:nvPr/>
        </p:nvSpPr>
        <p:spPr>
          <a:xfrm>
            <a:off x="864817" y="732779"/>
            <a:ext cx="62376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In an engaging conversation, </a:t>
            </a:r>
          </a:p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the value is in: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FC5E4-FAB0-43C8-BE6D-20AE18575D6D}"/>
              </a:ext>
            </a:extLst>
          </p:cNvPr>
          <p:cNvSpPr/>
          <p:nvPr/>
        </p:nvSpPr>
        <p:spPr>
          <a:xfrm>
            <a:off x="864817" y="2029542"/>
            <a:ext cx="7369325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The other person feeling acknowledged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and welcome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Your empathetic reflective listening, </a:t>
            </a:r>
          </a:p>
          <a:p>
            <a:pPr lvl="0"/>
            <a:r>
              <a:rPr lang="en-AU" sz="3000" i="1" dirty="0">
                <a:solidFill>
                  <a:prstClr val="black"/>
                </a:solidFill>
                <a:latin typeface="Helvetica" panose="020B0604020202020204" pitchFamily="34" charset="0"/>
              </a:rPr>
              <a:t>‘being with’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Your having concluded the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conversation in such a way as the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other person will be comfortable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with striking up a further conversation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with you. </a:t>
            </a:r>
          </a:p>
        </p:txBody>
      </p:sp>
    </p:spTree>
    <p:extLst>
      <p:ext uri="{BB962C8B-B14F-4D97-AF65-F5344CB8AC3E}">
        <p14:creationId xmlns:p14="http://schemas.microsoft.com/office/powerpoint/2010/main" val="3777081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F1182D-6477-454B-B518-8DF82EF6053E}"/>
              </a:ext>
            </a:extLst>
          </p:cNvPr>
          <p:cNvSpPr/>
          <p:nvPr/>
        </p:nvSpPr>
        <p:spPr>
          <a:xfrm>
            <a:off x="712417" y="2466822"/>
            <a:ext cx="63491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You have been engaging with </a:t>
            </a:r>
          </a:p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 a person at a personal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9EE34A-E495-4637-9893-D73F90143795}"/>
              </a:ext>
            </a:extLst>
          </p:cNvPr>
          <p:cNvSpPr/>
          <p:nvPr/>
        </p:nvSpPr>
        <p:spPr>
          <a:xfrm>
            <a:off x="864817" y="720915"/>
            <a:ext cx="57887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Congratulations!</a:t>
            </a:r>
          </a:p>
        </p:txBody>
      </p:sp>
    </p:spTree>
    <p:extLst>
      <p:ext uri="{BB962C8B-B14F-4D97-AF65-F5344CB8AC3E}">
        <p14:creationId xmlns:p14="http://schemas.microsoft.com/office/powerpoint/2010/main" val="228944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F1182D-6477-454B-B518-8DF82EF6053E}"/>
              </a:ext>
            </a:extLst>
          </p:cNvPr>
          <p:cNvSpPr/>
          <p:nvPr/>
        </p:nvSpPr>
        <p:spPr>
          <a:xfrm>
            <a:off x="864817" y="732779"/>
            <a:ext cx="581864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So why, are you seeking to </a:t>
            </a:r>
          </a:p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have a conversation with </a:t>
            </a:r>
          </a:p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a particular person?</a:t>
            </a:r>
          </a:p>
        </p:txBody>
      </p:sp>
    </p:spTree>
    <p:extLst>
      <p:ext uri="{BB962C8B-B14F-4D97-AF65-F5344CB8AC3E}">
        <p14:creationId xmlns:p14="http://schemas.microsoft.com/office/powerpoint/2010/main" val="788660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F1182D-6477-454B-B518-8DF82EF6053E}"/>
              </a:ext>
            </a:extLst>
          </p:cNvPr>
          <p:cNvSpPr/>
          <p:nvPr/>
        </p:nvSpPr>
        <p:spPr>
          <a:xfrm>
            <a:off x="864817" y="732779"/>
            <a:ext cx="4724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A powerful experience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FC5E4-FAB0-43C8-BE6D-20AE18575D6D}"/>
              </a:ext>
            </a:extLst>
          </p:cNvPr>
          <p:cNvSpPr/>
          <p:nvPr/>
        </p:nvSpPr>
        <p:spPr>
          <a:xfrm>
            <a:off x="864817" y="1532829"/>
            <a:ext cx="6758581" cy="4893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When a relationship develops to the point 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where a person feels you truly appreciate 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him/her for who he/she is, that person will feel it 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is safe to entrust you with his/her hurts, needs, 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and hopes. </a:t>
            </a:r>
          </a:p>
          <a:p>
            <a:pPr lvl="0"/>
            <a:endParaRPr lang="en-AU" sz="24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lvl="0"/>
            <a:r>
              <a:rPr lang="en-AU" sz="2400" i="1" dirty="0">
                <a:solidFill>
                  <a:prstClr val="black"/>
                </a:solidFill>
                <a:latin typeface="Helvetica" panose="020B0604020202020204" pitchFamily="34" charset="0"/>
              </a:rPr>
              <a:t>This is indeed a precious privileged trust in you, </a:t>
            </a:r>
          </a:p>
          <a:p>
            <a:pPr lvl="0"/>
            <a:r>
              <a:rPr lang="en-AU" sz="2400" i="1" dirty="0">
                <a:solidFill>
                  <a:prstClr val="black"/>
                </a:solidFill>
                <a:latin typeface="Helvetica" panose="020B0604020202020204" pitchFamily="34" charset="0"/>
              </a:rPr>
              <a:t>and this can be a powerful, soulful experience </a:t>
            </a:r>
          </a:p>
          <a:p>
            <a:pPr lvl="0"/>
            <a:r>
              <a:rPr lang="en-AU" sz="2400" i="1" dirty="0">
                <a:solidFill>
                  <a:prstClr val="black"/>
                </a:solidFill>
                <a:latin typeface="Helvetica" panose="020B0604020202020204" pitchFamily="34" charset="0"/>
              </a:rPr>
              <a:t>for that person. </a:t>
            </a:r>
          </a:p>
          <a:p>
            <a:pPr lvl="0"/>
            <a:endParaRPr lang="en-AU" sz="24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In a certain way, you are now on </a:t>
            </a:r>
            <a:r>
              <a:rPr lang="en-AU" sz="2400" i="1" dirty="0">
                <a:solidFill>
                  <a:prstClr val="black"/>
                </a:solidFill>
                <a:latin typeface="Helvetica" panose="020B0604020202020204" pitchFamily="34" charset="0"/>
              </a:rPr>
              <a:t>sacred ground!</a:t>
            </a:r>
          </a:p>
          <a:p>
            <a:pPr lvl="0"/>
            <a:endParaRPr lang="en-AU" sz="24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How come?</a:t>
            </a:r>
          </a:p>
        </p:txBody>
      </p:sp>
    </p:spTree>
    <p:extLst>
      <p:ext uri="{BB962C8B-B14F-4D97-AF65-F5344CB8AC3E}">
        <p14:creationId xmlns:p14="http://schemas.microsoft.com/office/powerpoint/2010/main" val="1157219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0F02E6-39F9-403A-B47E-6297D94A0765}"/>
              </a:ext>
            </a:extLst>
          </p:cNvPr>
          <p:cNvSpPr/>
          <p:nvPr/>
        </p:nvSpPr>
        <p:spPr>
          <a:xfrm>
            <a:off x="864817" y="720915"/>
            <a:ext cx="52613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dirty="0">
                <a:solidFill>
                  <a:prstClr val="black"/>
                </a:solidFill>
                <a:latin typeface="Helvetica" panose="020B0604020202020204" pitchFamily="34" charset="0"/>
              </a:rPr>
              <a:t>Tips for </a:t>
            </a:r>
          </a:p>
          <a:p>
            <a:pPr lvl="0"/>
            <a:r>
              <a:rPr lang="en-AU" sz="4000" dirty="0">
                <a:solidFill>
                  <a:prstClr val="black"/>
                </a:solidFill>
                <a:latin typeface="Helvetica" panose="020B0604020202020204" pitchFamily="34" charset="0"/>
              </a:rPr>
              <a:t>congregational visiting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F1182D-6477-454B-B518-8DF82EF6053E}"/>
              </a:ext>
            </a:extLst>
          </p:cNvPr>
          <p:cNvSpPr/>
          <p:nvPr/>
        </p:nvSpPr>
        <p:spPr>
          <a:xfrm>
            <a:off x="864817" y="2117038"/>
            <a:ext cx="492955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AU" sz="3600" dirty="0">
              <a:solidFill>
                <a:srgbClr val="2F427F"/>
              </a:solidFill>
              <a:latin typeface="Helvetica" panose="020B0604020202020204" pitchFamily="34" charset="0"/>
            </a:endParaRPr>
          </a:p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with Pastor Peter Miller</a:t>
            </a:r>
          </a:p>
        </p:txBody>
      </p:sp>
    </p:spTree>
    <p:extLst>
      <p:ext uri="{BB962C8B-B14F-4D97-AF65-F5344CB8AC3E}">
        <p14:creationId xmlns:p14="http://schemas.microsoft.com/office/powerpoint/2010/main" val="1807022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F1182D-6477-454B-B518-8DF82EF6053E}"/>
              </a:ext>
            </a:extLst>
          </p:cNvPr>
          <p:cNvSpPr/>
          <p:nvPr/>
        </p:nvSpPr>
        <p:spPr>
          <a:xfrm>
            <a:off x="864817" y="732779"/>
            <a:ext cx="50064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All people are precious </a:t>
            </a:r>
          </a:p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to God.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FC5E4-FAB0-43C8-BE6D-20AE18575D6D}"/>
              </a:ext>
            </a:extLst>
          </p:cNvPr>
          <p:cNvSpPr/>
          <p:nvPr/>
        </p:nvSpPr>
        <p:spPr>
          <a:xfrm>
            <a:off x="864817" y="2029542"/>
            <a:ext cx="6046848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Why?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	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	  Because God created them.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	   	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		          Therefore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	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	   all people are spiritual beings.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533245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F1182D-6477-454B-B518-8DF82EF6053E}"/>
              </a:ext>
            </a:extLst>
          </p:cNvPr>
          <p:cNvSpPr/>
          <p:nvPr/>
        </p:nvSpPr>
        <p:spPr>
          <a:xfrm>
            <a:off x="864817" y="732779"/>
            <a:ext cx="48782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All Christians are filled </a:t>
            </a:r>
          </a:p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with the Holy Spirit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FC5E4-FAB0-43C8-BE6D-20AE18575D6D}"/>
              </a:ext>
            </a:extLst>
          </p:cNvPr>
          <p:cNvSpPr/>
          <p:nvPr/>
        </p:nvSpPr>
        <p:spPr>
          <a:xfrm>
            <a:off x="864817" y="2029542"/>
            <a:ext cx="6612708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Therefore,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as you go about the daily business of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genuinely developing relationships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with all people, irrespective of their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spirituality, the Holy Spirit is at work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through you.</a:t>
            </a:r>
          </a:p>
        </p:txBody>
      </p:sp>
    </p:spTree>
    <p:extLst>
      <p:ext uri="{BB962C8B-B14F-4D97-AF65-F5344CB8AC3E}">
        <p14:creationId xmlns:p14="http://schemas.microsoft.com/office/powerpoint/2010/main" val="3910933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F1182D-6477-454B-B518-8DF82EF6053E}"/>
              </a:ext>
            </a:extLst>
          </p:cNvPr>
          <p:cNvSpPr/>
          <p:nvPr/>
        </p:nvSpPr>
        <p:spPr>
          <a:xfrm>
            <a:off x="864817" y="732779"/>
            <a:ext cx="6146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The Holy Spirit is not a ‘thing’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FC5E4-FAB0-43C8-BE6D-20AE18575D6D}"/>
              </a:ext>
            </a:extLst>
          </p:cNvPr>
          <p:cNvSpPr/>
          <p:nvPr/>
        </p:nvSpPr>
        <p:spPr>
          <a:xfrm>
            <a:off x="864817" y="1486662"/>
            <a:ext cx="7079182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He is a person who is in a living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relationship with you.</a:t>
            </a:r>
          </a:p>
          <a:p>
            <a:pPr lvl="0"/>
            <a:endParaRPr lang="en-AU" sz="30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So, as your advocate, mentor and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Encourager, the Holy Spirit is an active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participant in every relationship in which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you are engaged.</a:t>
            </a:r>
          </a:p>
          <a:p>
            <a:pPr lvl="0"/>
            <a:endParaRPr lang="en-AU" sz="30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lvl="0"/>
            <a:r>
              <a:rPr lang="en-AU" sz="3000" i="1" dirty="0">
                <a:solidFill>
                  <a:prstClr val="black"/>
                </a:solidFill>
                <a:latin typeface="Helvetica" panose="020B0604020202020204" pitchFamily="34" charset="0"/>
              </a:rPr>
              <a:t>You don’t have to turn on the ‘Holy </a:t>
            </a:r>
          </a:p>
          <a:p>
            <a:pPr lvl="0"/>
            <a:r>
              <a:rPr lang="en-AU" sz="3000" i="1" dirty="0">
                <a:solidFill>
                  <a:prstClr val="black"/>
                </a:solidFill>
                <a:latin typeface="Helvetica" panose="020B0604020202020204" pitchFamily="34" charset="0"/>
              </a:rPr>
              <a:t>Spirit tap’.</a:t>
            </a:r>
          </a:p>
        </p:txBody>
      </p:sp>
    </p:spTree>
    <p:extLst>
      <p:ext uri="{BB962C8B-B14F-4D97-AF65-F5344CB8AC3E}">
        <p14:creationId xmlns:p14="http://schemas.microsoft.com/office/powerpoint/2010/main" val="4007423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F1182D-6477-454B-B518-8DF82EF6053E}"/>
              </a:ext>
            </a:extLst>
          </p:cNvPr>
          <p:cNvSpPr/>
          <p:nvPr/>
        </p:nvSpPr>
        <p:spPr>
          <a:xfrm>
            <a:off x="864817" y="732779"/>
            <a:ext cx="6146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The Holy Spirit is not a ‘thing’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FC5E4-FAB0-43C8-BE6D-20AE18575D6D}"/>
              </a:ext>
            </a:extLst>
          </p:cNvPr>
          <p:cNvSpPr/>
          <p:nvPr/>
        </p:nvSpPr>
        <p:spPr>
          <a:xfrm>
            <a:off x="864817" y="1515909"/>
            <a:ext cx="7209025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The Holy Spirit is constantly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working in you to nourish and strengthen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your faith, and </a:t>
            </a:r>
            <a:r>
              <a:rPr lang="en-AU" sz="3000" i="1" dirty="0">
                <a:solidFill>
                  <a:prstClr val="black"/>
                </a:solidFill>
                <a:latin typeface="Helvetica" panose="020B0604020202020204" pitchFamily="34" charset="0"/>
              </a:rPr>
              <a:t>through</a:t>
            </a: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 you to bring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people to that point where they trust you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to walk with them as they wrestle with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those deeply spiritual questions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about life’s meaning and purpose.</a:t>
            </a:r>
          </a:p>
          <a:p>
            <a:pPr lvl="0"/>
            <a:endParaRPr lang="en-AU" sz="30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Sure, it doesn’t feel like what you are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doing is ‘Big Deal’, but indeed it is!</a:t>
            </a:r>
          </a:p>
        </p:txBody>
      </p:sp>
    </p:spTree>
    <p:extLst>
      <p:ext uri="{BB962C8B-B14F-4D97-AF65-F5344CB8AC3E}">
        <p14:creationId xmlns:p14="http://schemas.microsoft.com/office/powerpoint/2010/main" val="3534056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F1182D-6477-454B-B518-8DF82EF6053E}"/>
              </a:ext>
            </a:extLst>
          </p:cNvPr>
          <p:cNvSpPr/>
          <p:nvPr/>
        </p:nvSpPr>
        <p:spPr>
          <a:xfrm>
            <a:off x="864817" y="732779"/>
            <a:ext cx="7489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FC5E4-FAB0-43C8-BE6D-20AE18575D6D}"/>
              </a:ext>
            </a:extLst>
          </p:cNvPr>
          <p:cNvSpPr/>
          <p:nvPr/>
        </p:nvSpPr>
        <p:spPr>
          <a:xfrm>
            <a:off x="864817" y="1379110"/>
            <a:ext cx="6997428" cy="5170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Your </a:t>
            </a:r>
            <a:r>
              <a:rPr lang="en-AU" sz="3000" i="1" dirty="0">
                <a:solidFill>
                  <a:prstClr val="black"/>
                </a:solidFill>
                <a:latin typeface="Helvetica" panose="020B0604020202020204" pitchFamily="34" charset="0"/>
              </a:rPr>
              <a:t>engagement</a:t>
            </a: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 with people as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a fellow human being is </a:t>
            </a:r>
            <a:r>
              <a:rPr lang="en-AU" sz="3000" i="1" dirty="0">
                <a:solidFill>
                  <a:prstClr val="black"/>
                </a:solidFill>
                <a:latin typeface="Helvetica" panose="020B0604020202020204" pitchFamily="34" charset="0"/>
              </a:rPr>
              <a:t>Holy</a:t>
            </a: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 </a:t>
            </a:r>
            <a:r>
              <a:rPr lang="en-AU" sz="3000" i="1" dirty="0">
                <a:solidFill>
                  <a:prstClr val="black"/>
                </a:solidFill>
                <a:latin typeface="Helvetica" panose="020B0604020202020204" pitchFamily="34" charset="0"/>
              </a:rPr>
              <a:t>Spiritual</a:t>
            </a: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work grounded in your relationship with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Jesus, by the power of the Holy Spirit.</a:t>
            </a:r>
          </a:p>
          <a:p>
            <a:pPr lvl="0"/>
            <a:endParaRPr lang="en-AU" sz="30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Jesus ministered in this world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as both God and a human being.</a:t>
            </a:r>
          </a:p>
          <a:p>
            <a:pPr lvl="0"/>
            <a:endParaRPr lang="en-AU" sz="30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Jesus commissioned us in our baptism,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to go and minister the Gospel as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Spirit-filled fellow human beings.</a:t>
            </a:r>
          </a:p>
        </p:txBody>
      </p:sp>
    </p:spTree>
    <p:extLst>
      <p:ext uri="{BB962C8B-B14F-4D97-AF65-F5344CB8AC3E}">
        <p14:creationId xmlns:p14="http://schemas.microsoft.com/office/powerpoint/2010/main" val="246147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F1182D-6477-454B-B518-8DF82EF6053E}"/>
              </a:ext>
            </a:extLst>
          </p:cNvPr>
          <p:cNvSpPr/>
          <p:nvPr/>
        </p:nvSpPr>
        <p:spPr>
          <a:xfrm>
            <a:off x="864817" y="732779"/>
            <a:ext cx="550234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How does Jesus’ ministry </a:t>
            </a:r>
          </a:p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continue in this world?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FC5E4-FAB0-43C8-BE6D-20AE18575D6D}"/>
              </a:ext>
            </a:extLst>
          </p:cNvPr>
          <p:cNvSpPr/>
          <p:nvPr/>
        </p:nvSpPr>
        <p:spPr>
          <a:xfrm>
            <a:off x="864817" y="2029542"/>
            <a:ext cx="6973384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The Advocate, the Holy Spirit, whom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the Father will send in My name, will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teach you all things and will remind you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of everything I have told you. (Jn14:26)</a:t>
            </a:r>
            <a:b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</a:br>
            <a:endParaRPr lang="en-AU" sz="30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When the Advocate comes, whom I will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send you from the Father - the Spirit of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truth who goes out from the Father –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He will testify about Me. (Jn15:26)</a:t>
            </a:r>
          </a:p>
        </p:txBody>
      </p:sp>
    </p:spTree>
    <p:extLst>
      <p:ext uri="{BB962C8B-B14F-4D97-AF65-F5344CB8AC3E}">
        <p14:creationId xmlns:p14="http://schemas.microsoft.com/office/powerpoint/2010/main" val="574423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FFC5E4-FAB0-43C8-BE6D-20AE18575D6D}"/>
              </a:ext>
            </a:extLst>
          </p:cNvPr>
          <p:cNvSpPr/>
          <p:nvPr/>
        </p:nvSpPr>
        <p:spPr>
          <a:xfrm>
            <a:off x="821275" y="1045314"/>
            <a:ext cx="6771405" cy="5447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So, in engaging with people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personally, by the power of the Holy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Spirit you are being </a:t>
            </a:r>
            <a:r>
              <a:rPr lang="en-AU" sz="3000" i="1" dirty="0">
                <a:solidFill>
                  <a:prstClr val="black"/>
                </a:solidFill>
                <a:latin typeface="Helvetica" panose="020B0604020202020204" pitchFamily="34" charset="0"/>
              </a:rPr>
              <a:t>‘Jesus’ </a:t>
            </a: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to them.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It may not feel like it, but Jesus says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that this is the case.</a:t>
            </a:r>
          </a:p>
          <a:p>
            <a:pPr lvl="0"/>
            <a:endParaRPr lang="en-AU" sz="30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All authority in heaven and on earth has been 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given to me. Go and make disciples…(Matt. 28) </a:t>
            </a:r>
          </a:p>
          <a:p>
            <a:pPr lvl="0"/>
            <a:endParaRPr lang="en-AU" sz="24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Peace be with you! As the Father has sent me, 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I am sending you. Receive the Holy Spirit.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If you forgive anyone’s sins they are forgiven. 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(John 20)</a:t>
            </a:r>
          </a:p>
        </p:txBody>
      </p:sp>
    </p:spTree>
    <p:extLst>
      <p:ext uri="{BB962C8B-B14F-4D97-AF65-F5344CB8AC3E}">
        <p14:creationId xmlns:p14="http://schemas.microsoft.com/office/powerpoint/2010/main" val="14847437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F1182D-6477-454B-B518-8DF82EF6053E}"/>
              </a:ext>
            </a:extLst>
          </p:cNvPr>
          <p:cNvSpPr/>
          <p:nvPr/>
        </p:nvSpPr>
        <p:spPr>
          <a:xfrm>
            <a:off x="864817" y="732779"/>
            <a:ext cx="4228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Some practical stuff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FC5E4-FAB0-43C8-BE6D-20AE18575D6D}"/>
              </a:ext>
            </a:extLst>
          </p:cNvPr>
          <p:cNvSpPr/>
          <p:nvPr/>
        </p:nvSpPr>
        <p:spPr>
          <a:xfrm>
            <a:off x="864817" y="1379110"/>
            <a:ext cx="7479933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We should always prayerfully engage with 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people with the intention that it won’t be our last 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occasion, and continue to pray for them following 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our current conversation.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The Holy Spirit wants the best for the people with 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whom we engage.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He goes </a:t>
            </a:r>
            <a:r>
              <a:rPr lang="en-AU" sz="2400" i="1" dirty="0">
                <a:solidFill>
                  <a:prstClr val="black"/>
                </a:solidFill>
                <a:latin typeface="Helvetica" panose="020B0604020202020204" pitchFamily="34" charset="0"/>
              </a:rPr>
              <a:t>before us</a:t>
            </a:r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, </a:t>
            </a:r>
            <a:r>
              <a:rPr lang="en-AU" sz="2400" i="1" dirty="0">
                <a:solidFill>
                  <a:prstClr val="black"/>
                </a:solidFill>
                <a:latin typeface="Helvetica" panose="020B0604020202020204" pitchFamily="34" charset="0"/>
              </a:rPr>
              <a:t>is there </a:t>
            </a:r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with us, and </a:t>
            </a:r>
            <a:r>
              <a:rPr lang="en-AU" sz="2400" i="1" dirty="0">
                <a:solidFill>
                  <a:prstClr val="black"/>
                </a:solidFill>
                <a:latin typeface="Helvetica" panose="020B0604020202020204" pitchFamily="34" charset="0"/>
              </a:rPr>
              <a:t>remains</a:t>
            </a:r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 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there after we leave.</a:t>
            </a:r>
          </a:p>
          <a:p>
            <a:pPr lvl="0"/>
            <a:endParaRPr lang="en-AU" sz="24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Developing genuine, trusting relationships takes time.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Just as our loving  God is </a:t>
            </a:r>
            <a:r>
              <a:rPr lang="en-AU" sz="2400" i="1" dirty="0">
                <a:solidFill>
                  <a:prstClr val="black"/>
                </a:solidFill>
                <a:latin typeface="Helvetica" panose="020B0604020202020204" pitchFamily="34" charset="0"/>
              </a:rPr>
              <a:t>‘in it for the long haul’ </a:t>
            </a:r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with 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us, so too are we, as His apostles, </a:t>
            </a:r>
            <a:r>
              <a:rPr lang="en-AU" sz="2400" i="1" dirty="0">
                <a:solidFill>
                  <a:prstClr val="black"/>
                </a:solidFill>
                <a:latin typeface="Helvetica" panose="020B0604020202020204" pitchFamily="34" charset="0"/>
              </a:rPr>
              <a:t>‘in it for the </a:t>
            </a:r>
          </a:p>
          <a:p>
            <a:pPr lvl="0"/>
            <a:r>
              <a:rPr lang="en-AU" sz="2400" i="1" dirty="0">
                <a:solidFill>
                  <a:prstClr val="black"/>
                </a:solidFill>
                <a:latin typeface="Helvetica" panose="020B0604020202020204" pitchFamily="34" charset="0"/>
              </a:rPr>
              <a:t>long haul’ </a:t>
            </a:r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with those with whom we have 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struck up a conversation. </a:t>
            </a:r>
          </a:p>
        </p:txBody>
      </p:sp>
    </p:spTree>
    <p:extLst>
      <p:ext uri="{BB962C8B-B14F-4D97-AF65-F5344CB8AC3E}">
        <p14:creationId xmlns:p14="http://schemas.microsoft.com/office/powerpoint/2010/main" val="1195461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F1182D-6477-454B-B518-8DF82EF6053E}"/>
              </a:ext>
            </a:extLst>
          </p:cNvPr>
          <p:cNvSpPr/>
          <p:nvPr/>
        </p:nvSpPr>
        <p:spPr>
          <a:xfrm>
            <a:off x="864817" y="732779"/>
            <a:ext cx="4228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Some practical stuff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FC5E4-FAB0-43C8-BE6D-20AE18575D6D}"/>
              </a:ext>
            </a:extLst>
          </p:cNvPr>
          <p:cNvSpPr/>
          <p:nvPr/>
        </p:nvSpPr>
        <p:spPr>
          <a:xfrm>
            <a:off x="864817" y="1890205"/>
            <a:ext cx="7248331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It’s important to gauge whether a person wishes 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you to share a prayer and/or Bible reading.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Ask, “would you like me to have a prayer with you’’?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Don’t feel that just because you didn’t get to pray, 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you have failed to do the </a:t>
            </a:r>
            <a:r>
              <a:rPr lang="en-AU" sz="2400" i="1" dirty="0">
                <a:solidFill>
                  <a:prstClr val="black"/>
                </a:solidFill>
                <a:latin typeface="Helvetica" panose="020B0604020202020204" pitchFamily="34" charset="0"/>
              </a:rPr>
              <a:t>‘Christian thing’.</a:t>
            </a:r>
          </a:p>
          <a:p>
            <a:pPr lvl="0"/>
            <a:endParaRPr lang="en-AU" sz="24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After all, you will be praying for the person in your 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own private prayer time!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What’s important is that the person experiences 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your genuine Christian care, with ‘no strings 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attached’.</a:t>
            </a:r>
          </a:p>
        </p:txBody>
      </p:sp>
    </p:spTree>
    <p:extLst>
      <p:ext uri="{BB962C8B-B14F-4D97-AF65-F5344CB8AC3E}">
        <p14:creationId xmlns:p14="http://schemas.microsoft.com/office/powerpoint/2010/main" val="387283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0F02E6-39F9-403A-B47E-6297D94A0765}"/>
              </a:ext>
            </a:extLst>
          </p:cNvPr>
          <p:cNvSpPr/>
          <p:nvPr/>
        </p:nvSpPr>
        <p:spPr>
          <a:xfrm>
            <a:off x="864817" y="720915"/>
            <a:ext cx="5461752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dirty="0">
                <a:solidFill>
                  <a:prstClr val="black"/>
                </a:solidFill>
                <a:latin typeface="Helvetica" panose="020B0604020202020204" pitchFamily="34" charset="0"/>
              </a:rPr>
              <a:t>Visiting and engaging </a:t>
            </a:r>
          </a:p>
          <a:p>
            <a:pPr lvl="0"/>
            <a:r>
              <a:rPr lang="en-AU" sz="4000" dirty="0">
                <a:solidFill>
                  <a:prstClr val="black"/>
                </a:solidFill>
                <a:latin typeface="Helvetica" panose="020B0604020202020204" pitchFamily="34" charset="0"/>
              </a:rPr>
              <a:t>in mutual conversation </a:t>
            </a:r>
          </a:p>
          <a:p>
            <a:pPr lvl="0"/>
            <a:r>
              <a:rPr lang="en-AU" sz="4000" dirty="0">
                <a:solidFill>
                  <a:prstClr val="black"/>
                </a:solidFill>
                <a:latin typeface="Helvetica" panose="020B0604020202020204" pitchFamily="34" charset="0"/>
              </a:rPr>
              <a:t>with people</a:t>
            </a:r>
          </a:p>
        </p:txBody>
      </p:sp>
    </p:spTree>
    <p:extLst>
      <p:ext uri="{BB962C8B-B14F-4D97-AF65-F5344CB8AC3E}">
        <p14:creationId xmlns:p14="http://schemas.microsoft.com/office/powerpoint/2010/main" val="44137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0F02E6-39F9-403A-B47E-6297D94A0765}"/>
              </a:ext>
            </a:extLst>
          </p:cNvPr>
          <p:cNvSpPr/>
          <p:nvPr/>
        </p:nvSpPr>
        <p:spPr>
          <a:xfrm>
            <a:off x="864817" y="566570"/>
            <a:ext cx="31635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The Visit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FC5E4-FAB0-43C8-BE6D-20AE18575D6D}"/>
              </a:ext>
            </a:extLst>
          </p:cNvPr>
          <p:cNvSpPr/>
          <p:nvPr/>
        </p:nvSpPr>
        <p:spPr>
          <a:xfrm>
            <a:off x="864817" y="1552822"/>
            <a:ext cx="7619394" cy="51706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What is the purpose of your visit?</a:t>
            </a:r>
          </a:p>
          <a:p>
            <a:pPr lvl="0"/>
            <a:endParaRPr lang="en-AU" sz="30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How was the visit arranged?</a:t>
            </a:r>
          </a:p>
          <a:p>
            <a:pPr lvl="0"/>
            <a:endParaRPr lang="en-AU" sz="30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Have you previously spoken with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the person/s?</a:t>
            </a:r>
          </a:p>
          <a:p>
            <a:pPr lvl="0"/>
            <a:endParaRPr lang="en-AU" sz="30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What may be the expectation of the person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whom you are visiting? </a:t>
            </a:r>
          </a:p>
          <a:p>
            <a:pPr lvl="0"/>
            <a:endParaRPr lang="en-AU" sz="30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How will you open a conversation?</a:t>
            </a:r>
          </a:p>
        </p:txBody>
      </p:sp>
    </p:spTree>
    <p:extLst>
      <p:ext uri="{BB962C8B-B14F-4D97-AF65-F5344CB8AC3E}">
        <p14:creationId xmlns:p14="http://schemas.microsoft.com/office/powerpoint/2010/main" val="3546391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0F02E6-39F9-403A-B47E-6297D94A0765}"/>
              </a:ext>
            </a:extLst>
          </p:cNvPr>
          <p:cNvSpPr/>
          <p:nvPr/>
        </p:nvSpPr>
        <p:spPr>
          <a:xfrm>
            <a:off x="864817" y="720915"/>
            <a:ext cx="54601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dirty="0">
                <a:solidFill>
                  <a:prstClr val="black"/>
                </a:solidFill>
                <a:latin typeface="Helvetica" panose="020B0604020202020204" pitchFamily="34" charset="0"/>
              </a:rPr>
              <a:t>How did Jesus minister</a:t>
            </a:r>
          </a:p>
          <a:p>
            <a:pPr lvl="0"/>
            <a:r>
              <a:rPr lang="en-AU" sz="4000" dirty="0">
                <a:solidFill>
                  <a:prstClr val="black"/>
                </a:solidFill>
                <a:latin typeface="Helvetica" panose="020B0604020202020204" pitchFamily="34" charset="0"/>
              </a:rPr>
              <a:t>to people?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F1182D-6477-454B-B518-8DF82EF6053E}"/>
              </a:ext>
            </a:extLst>
          </p:cNvPr>
          <p:cNvSpPr/>
          <p:nvPr/>
        </p:nvSpPr>
        <p:spPr>
          <a:xfrm>
            <a:off x="864817" y="2116954"/>
            <a:ext cx="349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Some examples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FC5E4-FAB0-43C8-BE6D-20AE18575D6D}"/>
              </a:ext>
            </a:extLst>
          </p:cNvPr>
          <p:cNvSpPr/>
          <p:nvPr/>
        </p:nvSpPr>
        <p:spPr>
          <a:xfrm>
            <a:off x="864817" y="2720770"/>
            <a:ext cx="739016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The woman at the well (John 4)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The Syrophoenician woman (Matt 15, Mark 7)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The woman with a haemorrhage (Luke 8, Mark 5)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The road to Emmaus (Luke 24)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Zacchaeus (Luke 19)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AU" sz="24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Through personal </a:t>
            </a:r>
            <a:r>
              <a:rPr lang="en-AU" sz="2400" i="1" dirty="0">
                <a:solidFill>
                  <a:prstClr val="black"/>
                </a:solidFill>
                <a:latin typeface="Helvetica" panose="020B0604020202020204" pitchFamily="34" charset="0"/>
              </a:rPr>
              <a:t>engagement</a:t>
            </a:r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 according to the</a:t>
            </a:r>
          </a:p>
          <a:p>
            <a:pPr lvl="0"/>
            <a:r>
              <a:rPr lang="en-AU" sz="2400" dirty="0">
                <a:solidFill>
                  <a:prstClr val="black"/>
                </a:solidFill>
                <a:latin typeface="Helvetica" panose="020B0604020202020204" pitchFamily="34" charset="0"/>
              </a:rPr>
              <a:t>person’s particular situation and context!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AU" sz="2400" dirty="0">
              <a:solidFill>
                <a:prstClr val="black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746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0F02E6-39F9-403A-B47E-6297D94A0765}"/>
              </a:ext>
            </a:extLst>
          </p:cNvPr>
          <p:cNvSpPr/>
          <p:nvPr/>
        </p:nvSpPr>
        <p:spPr>
          <a:xfrm>
            <a:off x="864817" y="720915"/>
            <a:ext cx="64315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dirty="0">
                <a:solidFill>
                  <a:prstClr val="black"/>
                </a:solidFill>
                <a:latin typeface="Helvetica" panose="020B0604020202020204" pitchFamily="34" charset="0"/>
              </a:rPr>
              <a:t>Engagement with a person </a:t>
            </a:r>
          </a:p>
          <a:p>
            <a:pPr lvl="0"/>
            <a:r>
              <a:rPr lang="en-AU" sz="4000" dirty="0">
                <a:solidFill>
                  <a:prstClr val="black"/>
                </a:solidFill>
                <a:latin typeface="Helvetica" panose="020B0604020202020204" pitchFamily="34" charset="0"/>
              </a:rPr>
              <a:t>involves: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FC5E4-FAB0-43C8-BE6D-20AE18575D6D}"/>
              </a:ext>
            </a:extLst>
          </p:cNvPr>
          <p:cNvSpPr/>
          <p:nvPr/>
        </p:nvSpPr>
        <p:spPr>
          <a:xfrm>
            <a:off x="864817" y="2111132"/>
            <a:ext cx="7435049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Being </a:t>
            </a:r>
            <a:r>
              <a:rPr lang="en-AU" sz="3000" i="1" dirty="0">
                <a:solidFill>
                  <a:prstClr val="black"/>
                </a:solidFill>
                <a:latin typeface="Helvetica" panose="020B0604020202020204" pitchFamily="34" charset="0"/>
              </a:rPr>
              <a:t>relational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Being </a:t>
            </a:r>
            <a:r>
              <a:rPr lang="en-AU" sz="3000" i="1" dirty="0">
                <a:solidFill>
                  <a:prstClr val="black"/>
                </a:solidFill>
                <a:latin typeface="Helvetica" panose="020B0604020202020204" pitchFamily="34" charset="0"/>
              </a:rPr>
              <a:t>present</a:t>
            </a: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 with person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Having a </a:t>
            </a:r>
            <a:r>
              <a:rPr lang="en-AU" sz="3000" i="1" dirty="0">
                <a:solidFill>
                  <a:prstClr val="black"/>
                </a:solidFill>
                <a:latin typeface="Helvetica" panose="020B0604020202020204" pitchFamily="34" charset="0"/>
              </a:rPr>
              <a:t>genuine</a:t>
            </a: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 interest in the person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Seeking to convey to the person that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he/she is </a:t>
            </a:r>
            <a:r>
              <a:rPr lang="en-AU" sz="3000" i="1" dirty="0">
                <a:solidFill>
                  <a:prstClr val="black"/>
                </a:solidFill>
                <a:latin typeface="Helvetica" panose="020B0604020202020204" pitchFamily="34" charset="0"/>
              </a:rPr>
              <a:t>valued</a:t>
            </a: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 for </a:t>
            </a:r>
            <a:r>
              <a:rPr lang="en-AU" sz="3000" i="1" dirty="0">
                <a:solidFill>
                  <a:prstClr val="black"/>
                </a:solidFill>
                <a:latin typeface="Helvetica" panose="020B0604020202020204" pitchFamily="34" charset="0"/>
              </a:rPr>
              <a:t>who</a:t>
            </a: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 he/she is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and </a:t>
            </a:r>
            <a:r>
              <a:rPr lang="en-AU" sz="3000" i="1" dirty="0">
                <a:solidFill>
                  <a:prstClr val="black"/>
                </a:solidFill>
                <a:latin typeface="Helvetica" panose="020B0604020202020204" pitchFamily="34" charset="0"/>
              </a:rPr>
              <a:t>as</a:t>
            </a: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 he/she is right at this moment.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‘Staying with’ the </a:t>
            </a:r>
            <a:r>
              <a:rPr lang="en-AU" sz="3000" i="1" dirty="0">
                <a:solidFill>
                  <a:prstClr val="black"/>
                </a:solidFill>
                <a:latin typeface="Helvetica" panose="020B0604020202020204" pitchFamily="34" charset="0"/>
              </a:rPr>
              <a:t>experience</a:t>
            </a: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of the person </a:t>
            </a:r>
          </a:p>
        </p:txBody>
      </p:sp>
    </p:spTree>
    <p:extLst>
      <p:ext uri="{BB962C8B-B14F-4D97-AF65-F5344CB8AC3E}">
        <p14:creationId xmlns:p14="http://schemas.microsoft.com/office/powerpoint/2010/main" val="1524515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0F02E6-39F9-403A-B47E-6297D94A0765}"/>
              </a:ext>
            </a:extLst>
          </p:cNvPr>
          <p:cNvSpPr/>
          <p:nvPr/>
        </p:nvSpPr>
        <p:spPr>
          <a:xfrm>
            <a:off x="864817" y="720915"/>
            <a:ext cx="42261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dirty="0">
                <a:solidFill>
                  <a:prstClr val="black"/>
                </a:solidFill>
                <a:latin typeface="Helvetica" panose="020B0604020202020204" pitchFamily="34" charset="0"/>
              </a:rPr>
              <a:t>It’s not about you!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FC5E4-FAB0-43C8-BE6D-20AE18575D6D}"/>
              </a:ext>
            </a:extLst>
          </p:cNvPr>
          <p:cNvSpPr/>
          <p:nvPr/>
        </p:nvSpPr>
        <p:spPr>
          <a:xfrm>
            <a:off x="712417" y="1626727"/>
            <a:ext cx="7568097" cy="4431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AU" sz="30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black"/>
                </a:solidFill>
                <a:latin typeface="Helvetica" panose="020B0604020202020204" pitchFamily="34" charset="0"/>
              </a:rPr>
              <a:t>The other person is the focus of attention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black"/>
                </a:solidFill>
                <a:latin typeface="Helvetica" panose="020B0604020202020204" pitchFamily="34" charset="0"/>
              </a:rPr>
              <a:t>Our personal agendas need to be put aside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black"/>
                </a:solidFill>
                <a:latin typeface="Helvetica" panose="020B0604020202020204" pitchFamily="34" charset="0"/>
              </a:rPr>
              <a:t>Our formation/story </a:t>
            </a:r>
            <a:r>
              <a:rPr lang="en-AU" sz="2800" i="1" dirty="0">
                <a:solidFill>
                  <a:prstClr val="black"/>
                </a:solidFill>
                <a:latin typeface="Helvetica" panose="020B0604020202020204" pitchFamily="34" charset="0"/>
              </a:rPr>
              <a:t>quietly</a:t>
            </a:r>
            <a:r>
              <a:rPr lang="en-AU" sz="2800" dirty="0">
                <a:solidFill>
                  <a:prstClr val="black"/>
                </a:solidFill>
                <a:latin typeface="Helvetica" panose="020B0604020202020204" pitchFamily="34" charset="0"/>
              </a:rPr>
              <a:t> adds </a:t>
            </a:r>
          </a:p>
          <a:p>
            <a:pPr lvl="0"/>
            <a:r>
              <a:rPr lang="en-AU" sz="2800" dirty="0">
                <a:solidFill>
                  <a:prstClr val="black"/>
                </a:solidFill>
                <a:latin typeface="Helvetica" panose="020B0604020202020204" pitchFamily="34" charset="0"/>
              </a:rPr>
              <a:t>richness and connection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prstClr val="black"/>
                </a:solidFill>
                <a:latin typeface="Helvetica" panose="020B0604020202020204" pitchFamily="34" charset="0"/>
              </a:rPr>
              <a:t>Our stance is to </a:t>
            </a:r>
            <a:r>
              <a:rPr lang="en-AU" sz="2800" i="1" dirty="0">
                <a:solidFill>
                  <a:prstClr val="black"/>
                </a:solidFill>
                <a:latin typeface="Helvetica" panose="020B0604020202020204" pitchFamily="34" charset="0"/>
              </a:rPr>
              <a:t>listen</a:t>
            </a:r>
            <a:r>
              <a:rPr lang="en-AU" sz="2800" dirty="0">
                <a:solidFill>
                  <a:prstClr val="black"/>
                </a:solidFill>
                <a:latin typeface="Helvetica" panose="020B0604020202020204" pitchFamily="34" charset="0"/>
              </a:rPr>
              <a:t>, not ‘pry’, </a:t>
            </a:r>
          </a:p>
          <a:p>
            <a:pPr lvl="0"/>
            <a:r>
              <a:rPr lang="en-AU" sz="2800" dirty="0">
                <a:solidFill>
                  <a:prstClr val="black"/>
                </a:solidFill>
                <a:latin typeface="Helvetica" panose="020B0604020202020204" pitchFamily="34" charset="0"/>
              </a:rPr>
              <a:t>judge, solve, or fix.</a:t>
            </a:r>
          </a:p>
        </p:txBody>
      </p:sp>
    </p:spTree>
    <p:extLst>
      <p:ext uri="{BB962C8B-B14F-4D97-AF65-F5344CB8AC3E}">
        <p14:creationId xmlns:p14="http://schemas.microsoft.com/office/powerpoint/2010/main" val="1793295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0F02E6-39F9-403A-B47E-6297D94A0765}"/>
              </a:ext>
            </a:extLst>
          </p:cNvPr>
          <p:cNvSpPr/>
          <p:nvPr/>
        </p:nvSpPr>
        <p:spPr>
          <a:xfrm>
            <a:off x="864817" y="720915"/>
            <a:ext cx="39119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dirty="0">
                <a:solidFill>
                  <a:prstClr val="black"/>
                </a:solidFill>
                <a:latin typeface="Helvetica" panose="020B0604020202020204" pitchFamily="34" charset="0"/>
              </a:rPr>
              <a:t>It’s all about the </a:t>
            </a:r>
          </a:p>
          <a:p>
            <a:pPr lvl="0"/>
            <a:r>
              <a:rPr lang="en-AU" sz="4000" dirty="0">
                <a:solidFill>
                  <a:prstClr val="black"/>
                </a:solidFill>
                <a:latin typeface="Helvetica" panose="020B0604020202020204" pitchFamily="34" charset="0"/>
              </a:rPr>
              <a:t>relationship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FC5E4-FAB0-43C8-BE6D-20AE18575D6D}"/>
              </a:ext>
            </a:extLst>
          </p:cNvPr>
          <p:cNvSpPr/>
          <p:nvPr/>
        </p:nvSpPr>
        <p:spPr>
          <a:xfrm>
            <a:off x="864817" y="2059399"/>
            <a:ext cx="7327647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Engagement involves a conversation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wherein a </a:t>
            </a:r>
            <a:r>
              <a:rPr lang="en-AU" sz="3000" i="1" dirty="0">
                <a:solidFill>
                  <a:prstClr val="black"/>
                </a:solidFill>
                <a:latin typeface="Helvetica" panose="020B0604020202020204" pitchFamily="34" charset="0"/>
              </a:rPr>
              <a:t>relationship</a:t>
            </a: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 of mutual trust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and respect ensues.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AU" sz="30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Such a </a:t>
            </a:r>
            <a:r>
              <a:rPr lang="en-AU" sz="3000" i="1" dirty="0">
                <a:solidFill>
                  <a:prstClr val="black"/>
                </a:solidFill>
                <a:latin typeface="Helvetica" panose="020B0604020202020204" pitchFamily="34" charset="0"/>
              </a:rPr>
              <a:t>relationship</a:t>
            </a: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 relies on practicing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genuine care and understanding, in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that the person may feel valued by you.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AU" sz="30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Involving oneself with the person</a:t>
            </a:r>
          </a:p>
        </p:txBody>
      </p:sp>
    </p:spTree>
    <p:extLst>
      <p:ext uri="{BB962C8B-B14F-4D97-AF65-F5344CB8AC3E}">
        <p14:creationId xmlns:p14="http://schemas.microsoft.com/office/powerpoint/2010/main" val="112020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417" y="595980"/>
            <a:ext cx="322395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6000" dirty="0">
                <a:solidFill>
                  <a:prstClr val="black"/>
                </a:solidFill>
                <a:latin typeface="Helvetica" panose="020B0604020202020204" pitchFamily="34" charset="0"/>
              </a:rPr>
              <a:t>Headline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2417" y="1678421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Sub-head</a:t>
            </a:r>
          </a:p>
        </p:txBody>
      </p:sp>
      <p:sp>
        <p:nvSpPr>
          <p:cNvPr id="5" name="Rectangle 4"/>
          <p:cNvSpPr/>
          <p:nvPr/>
        </p:nvSpPr>
        <p:spPr>
          <a:xfrm>
            <a:off x="712417" y="2482971"/>
            <a:ext cx="27606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Body text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Bulleted text</a:t>
            </a:r>
          </a:p>
        </p:txBody>
      </p:sp>
      <p:pic>
        <p:nvPicPr>
          <p:cNvPr id="7" name="Picture 6" descr="Chart, funnel chart&#10;&#10;Description automatically generated">
            <a:extLst>
              <a:ext uri="{FF2B5EF4-FFF2-40B4-BE49-F238E27FC236}">
                <a16:creationId xmlns:a16="http://schemas.microsoft.com/office/drawing/2014/main" id="{4E1CF92E-7F61-4BDB-9349-B60996269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1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0F02E6-39F9-403A-B47E-6297D94A0765}"/>
              </a:ext>
            </a:extLst>
          </p:cNvPr>
          <p:cNvSpPr/>
          <p:nvPr/>
        </p:nvSpPr>
        <p:spPr>
          <a:xfrm>
            <a:off x="864817" y="720915"/>
            <a:ext cx="548900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4000" dirty="0">
                <a:solidFill>
                  <a:prstClr val="black"/>
                </a:solidFill>
                <a:latin typeface="Helvetica" panose="020B0604020202020204" pitchFamily="34" charset="0"/>
              </a:rPr>
              <a:t>Involving oneself with a</a:t>
            </a:r>
          </a:p>
          <a:p>
            <a:pPr lvl="0"/>
            <a:r>
              <a:rPr lang="en-AU" sz="4000" dirty="0">
                <a:solidFill>
                  <a:prstClr val="black"/>
                </a:solidFill>
                <a:latin typeface="Helvetica" panose="020B0604020202020204" pitchFamily="34" charset="0"/>
              </a:rPr>
              <a:t>person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F1182D-6477-454B-B518-8DF82EF6053E}"/>
              </a:ext>
            </a:extLst>
          </p:cNvPr>
          <p:cNvSpPr/>
          <p:nvPr/>
        </p:nvSpPr>
        <p:spPr>
          <a:xfrm>
            <a:off x="864817" y="2080696"/>
            <a:ext cx="2672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AU" sz="3600" dirty="0">
                <a:solidFill>
                  <a:srgbClr val="2F427F"/>
                </a:solidFill>
                <a:latin typeface="Helvetica" panose="020B0604020202020204" pitchFamily="34" charset="0"/>
              </a:rPr>
              <a:t>Basic steps: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FFC5E4-FAB0-43C8-BE6D-20AE18575D6D}"/>
              </a:ext>
            </a:extLst>
          </p:cNvPr>
          <p:cNvSpPr/>
          <p:nvPr/>
        </p:nvSpPr>
        <p:spPr>
          <a:xfrm>
            <a:off x="864817" y="2783091"/>
            <a:ext cx="735008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Seeking to understand and appreciate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the circumstances and context of the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person’s life situation.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AU" sz="3000" dirty="0">
              <a:solidFill>
                <a:prstClr val="black"/>
              </a:solidFill>
              <a:latin typeface="Helvetica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Practicing the skills of a caring </a:t>
            </a:r>
          </a:p>
          <a:p>
            <a:pPr lvl="0"/>
            <a:r>
              <a:rPr lang="en-AU" sz="3000" dirty="0">
                <a:solidFill>
                  <a:prstClr val="black"/>
                </a:solidFill>
                <a:latin typeface="Helvetica" panose="020B0604020202020204" pitchFamily="34" charset="0"/>
              </a:rPr>
              <a:t>relationship</a:t>
            </a:r>
          </a:p>
        </p:txBody>
      </p:sp>
    </p:spTree>
    <p:extLst>
      <p:ext uri="{BB962C8B-B14F-4D97-AF65-F5344CB8AC3E}">
        <p14:creationId xmlns:p14="http://schemas.microsoft.com/office/powerpoint/2010/main" val="200099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9F73EE8F2D264B85D7303F2F1932E9" ma:contentTypeVersion="2" ma:contentTypeDescription="Create a new document." ma:contentTypeScope="" ma:versionID="8185195a0bec184631d6997f22da52dd">
  <xsd:schema xmlns:xsd="http://www.w3.org/2001/XMLSchema" xmlns:xs="http://www.w3.org/2001/XMLSchema" xmlns:p="http://schemas.microsoft.com/office/2006/metadata/properties" xmlns:ns2="4db22c12-71c8-4a6d-ba48-5ede0bfa7291" targetNamespace="http://schemas.microsoft.com/office/2006/metadata/properties" ma:root="true" ma:fieldsID="4c0cb4081f6a9e0dba26cfd166fa0a9f" ns2:_="">
    <xsd:import namespace="4db22c12-71c8-4a6d-ba48-5ede0bfa729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22c12-71c8-4a6d-ba48-5ede0bfa729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0cd5321d-9c9c-41e7-9cf6-adac16b55843" ContentTypeId="0x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DC26D3-A97A-4C82-9A21-0A981624CD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b22c12-71c8-4a6d-ba48-5ede0bfa72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7DD596-EA24-43E8-9E0A-0592332D166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6127B02-F99F-40E6-B191-11DA9FA56A8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1244C58-3EB9-4C65-A5FE-E4547B9C2DCE}">
  <ds:schemaRefs>
    <ds:schemaRef ds:uri="4db22c12-71c8-4a6d-ba48-5ede0bfa729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</TotalTime>
  <Words>1473</Words>
  <Application>Microsoft Office PowerPoint</Application>
  <PresentationFormat>On-screen Show (4:3)</PresentationFormat>
  <Paragraphs>353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Macqueen, Linda</dc:creator>
  <cp:lastModifiedBy>Harman Olivia</cp:lastModifiedBy>
  <cp:revision>9</cp:revision>
  <dcterms:created xsi:type="dcterms:W3CDTF">2019-01-17T00:49:41Z</dcterms:created>
  <dcterms:modified xsi:type="dcterms:W3CDTF">2022-04-08T00:35:17Z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0x010100DE9F73EE8F2D264B85D7303F2F1932E9</vt:lpwstr>
  </property>
</Properties>
</file>