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73" r:id="rId5"/>
    <p:sldId id="274" r:id="rId6"/>
    <p:sldId id="258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E39"/>
    <a:srgbClr val="FFFFF3"/>
    <a:srgbClr val="F37E3A"/>
    <a:srgbClr val="FFC2B4"/>
    <a:srgbClr val="81D9DD"/>
    <a:srgbClr val="F5F4E8"/>
    <a:srgbClr val="E77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7C92CD-C49F-4923-A8A1-2C0CE5ADE2A2}" v="47" dt="2023-10-18T21:32:29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501" autoAdjust="0"/>
    <p:restoredTop sz="96327" autoAdjust="0"/>
  </p:normalViewPr>
  <p:slideViewPr>
    <p:cSldViewPr snapToGrid="0">
      <p:cViewPr varScale="1">
        <p:scale>
          <a:sx n="82" d="100"/>
          <a:sy n="82" d="100"/>
        </p:scale>
        <p:origin x="96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3EDE1-3A63-41CD-99F9-7BDB36C5E815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949D3-3880-4D2B-B564-B32E3FA77E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6277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slide has a flattened background, and only includes components that are animated  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949D3-3880-4D2B-B564-B32E3FA77ED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7717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slide has a flattened background, and only includes components that are animated  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949D3-3880-4D2B-B564-B32E3FA77ED8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6913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slide has a flattened background, and only includes components that are animated  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949D3-3880-4D2B-B564-B32E3FA77ED8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4008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slide has a flattened background, and only includes components that are animated  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949D3-3880-4D2B-B564-B32E3FA77ED8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7194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slide has a flattened background, and only includes components that are animated  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949D3-3880-4D2B-B564-B32E3FA77ED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006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slide has a flattened background, and only includes components that are animated  </a:t>
            </a:r>
            <a:endParaRPr lang="en-AU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949D3-3880-4D2B-B564-B32E3FA77ED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1302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slide has a flattened background, and only includes components that are animated  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949D3-3880-4D2B-B564-B32E3FA77ED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5034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slide has a flattened background, and only includes components that are animated  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949D3-3880-4D2B-B564-B32E3FA77ED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6713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slide has a flattened background, and only includes components that are animated  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949D3-3880-4D2B-B564-B32E3FA77ED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5752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slide has a flattened background, and only includes components that are animated  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949D3-3880-4D2B-B564-B32E3FA77ED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2917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slide has a flattened background, and only includes components that are animated  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949D3-3880-4D2B-B564-B32E3FA77ED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6499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slide has a flattened background, and only includes components that are animated  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949D3-3880-4D2B-B564-B32E3FA77ED8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07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sign&#10;&#10;Description automatically generated">
            <a:extLst>
              <a:ext uri="{FF2B5EF4-FFF2-40B4-BE49-F238E27FC236}">
                <a16:creationId xmlns:a16="http://schemas.microsoft.com/office/drawing/2014/main" id="{CD4E320A-75B7-DFD9-CD85-B1844F359A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3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child's face&#10;&#10;Description automatically generated">
            <a:extLst>
              <a:ext uri="{FF2B5EF4-FFF2-40B4-BE49-F238E27FC236}">
                <a16:creationId xmlns:a16="http://schemas.microsoft.com/office/drawing/2014/main" id="{B24E52A6-4393-A54F-5D1C-C4481E4CF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3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F7DB01-9B66-FF5C-E97D-D02F6B4990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1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a black border&#10;&#10;Description automatically generated">
            <a:extLst>
              <a:ext uri="{FF2B5EF4-FFF2-40B4-BE49-F238E27FC236}">
                <a16:creationId xmlns:a16="http://schemas.microsoft.com/office/drawing/2014/main" id="{01C33946-F1E0-8561-6283-53D4C56AD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0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6286E6-8931-7B1F-E899-24EB30852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4BBF3-329B-1638-2D8C-182DF0CFD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38C6E-15E0-4154-B65F-327D0BE166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23392-51ED-47AE-AF76-3F8659702988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B8483-1804-F651-1DEF-2C38DB170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C3A76-E86A-7AE0-B6A4-6C7C228E7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97D5B-BD87-4125-B9B3-00D2C1D6B6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765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7" r:id="rId3"/>
    <p:sldLayoutId id="21474836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hidden="1">
            <a:extLst>
              <a:ext uri="{FF2B5EF4-FFF2-40B4-BE49-F238E27FC236}">
                <a16:creationId xmlns:a16="http://schemas.microsoft.com/office/drawing/2014/main" id="{FA1DA53B-EE8B-F7D2-09D2-39E8D5CAD85C}"/>
              </a:ext>
            </a:extLst>
          </p:cNvPr>
          <p:cNvSpPr txBox="1"/>
          <p:nvPr/>
        </p:nvSpPr>
        <p:spPr>
          <a:xfrm>
            <a:off x="1595109" y="3056809"/>
            <a:ext cx="9025691" cy="1569660"/>
          </a:xfrm>
          <a:prstGeom prst="rect">
            <a:avLst/>
          </a:prstGeom>
          <a:solidFill>
            <a:srgbClr val="FFFF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i="1" spc="40" dirty="0">
                <a:latin typeface="Arial Narrow" panose="020B0606020202030204" pitchFamily="34" charset="0"/>
              </a:rPr>
              <a:t>This is what you should be hearing from children </a:t>
            </a:r>
            <a:br>
              <a:rPr lang="en-US" sz="3200" i="1" spc="40" dirty="0">
                <a:latin typeface="Arial Narrow" panose="020B0606020202030204" pitchFamily="34" charset="0"/>
              </a:rPr>
            </a:br>
            <a:r>
              <a:rPr lang="en-US" sz="3200" i="1" spc="40" dirty="0">
                <a:latin typeface="Arial Narrow" panose="020B0606020202030204" pitchFamily="34" charset="0"/>
              </a:rPr>
              <a:t>to determine whether your organisation is safe</a:t>
            </a:r>
          </a:p>
          <a:p>
            <a:pPr algn="ctr"/>
            <a:r>
              <a:rPr lang="en-US" sz="3200" i="1" spc="40" dirty="0">
                <a:latin typeface="Arial Narrow" panose="020B0606020202030204" pitchFamily="34" charset="0"/>
              </a:rPr>
              <a:t>  </a:t>
            </a:r>
            <a:endParaRPr lang="en-AU" sz="3200" i="1" spc="40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70884A-AEB8-E690-1DC6-AEB2A43AD556}"/>
              </a:ext>
            </a:extLst>
          </p:cNvPr>
          <p:cNvSpPr txBox="1"/>
          <p:nvPr/>
        </p:nvSpPr>
        <p:spPr>
          <a:xfrm>
            <a:off x="1747509" y="3209209"/>
            <a:ext cx="9025691" cy="1569660"/>
          </a:xfrm>
          <a:prstGeom prst="rect">
            <a:avLst/>
          </a:prstGeom>
          <a:solidFill>
            <a:srgbClr val="FFFF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i="1" spc="40" dirty="0">
                <a:latin typeface="Arial Narrow" panose="020B0606020202030204" pitchFamily="34" charset="0"/>
              </a:rPr>
              <a:t>This is what you should be hearing from children </a:t>
            </a:r>
            <a:br>
              <a:rPr lang="en-US" sz="3200" i="1" spc="40" dirty="0">
                <a:latin typeface="Arial Narrow" panose="020B0606020202030204" pitchFamily="34" charset="0"/>
              </a:rPr>
            </a:br>
            <a:r>
              <a:rPr lang="en-US" sz="3200" i="1" spc="40" dirty="0">
                <a:latin typeface="Arial Narrow" panose="020B0606020202030204" pitchFamily="34" charset="0"/>
              </a:rPr>
              <a:t>to determine whether your organisation is safe</a:t>
            </a:r>
          </a:p>
          <a:p>
            <a:pPr algn="ctr"/>
            <a:r>
              <a:rPr lang="en-US" sz="3200" i="1" spc="40" dirty="0">
                <a:latin typeface="Arial Narrow" panose="020B0606020202030204" pitchFamily="34" charset="0"/>
              </a:rPr>
              <a:t>  </a:t>
            </a:r>
            <a:endParaRPr lang="en-AU" sz="3200" i="1" spc="40" dirty="0">
              <a:latin typeface="Arial Narrow" panose="020B0606020202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1817A6-373A-4D15-B80E-77825F1DAA74}"/>
              </a:ext>
            </a:extLst>
          </p:cNvPr>
          <p:cNvSpPr/>
          <p:nvPr/>
        </p:nvSpPr>
        <p:spPr>
          <a:xfrm>
            <a:off x="1383323" y="1485917"/>
            <a:ext cx="9425354" cy="1301262"/>
          </a:xfrm>
          <a:prstGeom prst="rect">
            <a:avLst/>
          </a:prstGeom>
          <a:solidFill>
            <a:srgbClr val="F37E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52FC97-F14E-3299-1339-C7D9739034F6}"/>
              </a:ext>
            </a:extLst>
          </p:cNvPr>
          <p:cNvSpPr txBox="1"/>
          <p:nvPr/>
        </p:nvSpPr>
        <p:spPr>
          <a:xfrm>
            <a:off x="1383323" y="1661777"/>
            <a:ext cx="9425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cap="all" dirty="0">
                <a:latin typeface="Arial" panose="020B0604020202020204" pitchFamily="34" charset="0"/>
                <a:cs typeface="Arial" panose="020B0604020202020204" pitchFamily="34" charset="0"/>
              </a:rPr>
              <a:t>Listening to Children </a:t>
            </a:r>
            <a:endParaRPr lang="en-AU" sz="56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30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le 8 Accepted" descr="A close up of a sign&#10;&#10;Description automatically generated">
            <a:extLst>
              <a:ext uri="{FF2B5EF4-FFF2-40B4-BE49-F238E27FC236}">
                <a16:creationId xmlns:a16="http://schemas.microsoft.com/office/drawing/2014/main" id="{F57B5BFD-11C8-6CFB-8118-0E9777BF8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558" y="634891"/>
            <a:ext cx="54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8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25000" decel="2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91 0.27963 L -2.91667E-6 -2.59259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91667E-6 -2.59259E-6 L 0.00091 0.2796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le 9 Things in place" descr="A orange background with white text&#10;&#10;Description automatically generated">
            <a:extLst>
              <a:ext uri="{FF2B5EF4-FFF2-40B4-BE49-F238E27FC236}">
                <a16:creationId xmlns:a16="http://schemas.microsoft.com/office/drawing/2014/main" id="{6E235D4C-2955-50DA-4F68-7B39B0A20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708" y="634891"/>
            <a:ext cx="54072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25000" decel="2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7748 0.27963 L -4.375E-6 -2.59259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375E-6 -2.59259E-6 L 0.17748 0.2796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1462EBA-A5BE-8380-A898-3697242BBBFD}"/>
              </a:ext>
            </a:extLst>
          </p:cNvPr>
          <p:cNvSpPr txBox="1"/>
          <p:nvPr/>
        </p:nvSpPr>
        <p:spPr>
          <a:xfrm>
            <a:off x="4908591" y="3834590"/>
            <a:ext cx="5561289" cy="646331"/>
          </a:xfrm>
          <a:prstGeom prst="rect">
            <a:avLst/>
          </a:prstGeom>
          <a:solidFill>
            <a:srgbClr val="FFFFF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spc="1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 Is our organisation safe?</a:t>
            </a:r>
            <a:endParaRPr lang="en-AU" sz="3600" b="1" spc="1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24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914108"/>
      </p:ext>
    </p:extLst>
  </p:cSld>
  <p:clrMapOvr>
    <a:masterClrMapping/>
  </p:clrMapOvr>
  <p:transition spd="med" advTm="1000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ile 1 Feel heard" descr="A close-up of a person's face&#10;&#10;Description automatically generated">
            <a:extLst>
              <a:ext uri="{FF2B5EF4-FFF2-40B4-BE49-F238E27FC236}">
                <a16:creationId xmlns:a16="http://schemas.microsoft.com/office/drawing/2014/main" id="{F3F9983B-CE45-1114-EC47-5E9D59DFDB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43" b="694"/>
          <a:stretch/>
        </p:blipFill>
        <p:spPr>
          <a:xfrm>
            <a:off x="4996814" y="624840"/>
            <a:ext cx="5410074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25000" decel="2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5469 -0.28842 L -8.33333E-7 -2.22222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4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8.33333E-7 -2.22222E-6 L -0.15469 -0.2884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le 2 Leaders Care" descr="A orange background with white text&#10;&#10;Description automatically generated">
            <a:extLst>
              <a:ext uri="{FF2B5EF4-FFF2-40B4-BE49-F238E27FC236}">
                <a16:creationId xmlns:a16="http://schemas.microsoft.com/office/drawing/2014/main" id="{654F9F3B-92CB-062C-81AA-B16E21E8C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775" y="632603"/>
            <a:ext cx="537837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9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25000" decel="2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47 -0.28958 L 6.25E-7 3.7037E-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6.25E-7 3.7037E-7 L 0.00247 -0.28958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ile 3 Who To Go To" descr="A orange background with white text&#10;&#10;Description automatically generated">
            <a:extLst>
              <a:ext uri="{FF2B5EF4-FFF2-40B4-BE49-F238E27FC236}">
                <a16:creationId xmlns:a16="http://schemas.microsoft.com/office/drawing/2014/main" id="{1A04AD38-CA82-B012-DFC7-67FF720FB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97" y="631596"/>
            <a:ext cx="53928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1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25000" decel="2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4909 -0.29283 L -1.25E-6 1.85185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1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25E-6 1.85185E-6 L 0.14909 -0.2928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-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le 4 Have fun" descr="A orange square with white text">
            <a:extLst>
              <a:ext uri="{FF2B5EF4-FFF2-40B4-BE49-F238E27FC236}">
                <a16:creationId xmlns:a16="http://schemas.microsoft.com/office/drawing/2014/main" id="{556CDF4D-E4A9-4755-F83D-26EAA60B0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403" y="632460"/>
            <a:ext cx="539281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25000" decel="2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3815 0.00116 L -4.16667E-7 3.7037E-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16667E-7 3.7037E-7 L -0.13815 0.0011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le 5 Feel supported" descr="A close up of a sign&#10;&#10;Description automatically generated">
            <a:extLst>
              <a:ext uri="{FF2B5EF4-FFF2-40B4-BE49-F238E27FC236}">
                <a16:creationId xmlns:a16="http://schemas.microsoft.com/office/drawing/2014/main" id="{9C5F980E-4400-E5A7-B935-FD38EA3C5A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"/>
          <a:stretch/>
        </p:blipFill>
        <p:spPr>
          <a:xfrm>
            <a:off x="5004400" y="633078"/>
            <a:ext cx="5384231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4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25000" decel="2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022E-16 3.7037E-7 L 1.11022E-16 0.0002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11022E-16 3.7037E-7 L 1.11022E-16 0.0002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le 6 Feel safe" descr="A close up of a sign">
            <a:extLst>
              <a:ext uri="{FF2B5EF4-FFF2-40B4-BE49-F238E27FC236}">
                <a16:creationId xmlns:a16="http://schemas.microsoft.com/office/drawing/2014/main" id="{F70397E4-0D0D-7703-21EF-FFF4CF0CE8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"/>
          <a:stretch/>
        </p:blipFill>
        <p:spPr>
          <a:xfrm>
            <a:off x="5024759" y="630553"/>
            <a:ext cx="5409694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0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25000" decel="2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5066 -0.00209 L -4.375E-6 1.85185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375E-6 1.85185E-6 L 0.15066 -0.00209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le 7 Feel comfortable" descr="A close-up of a sign&#10;&#10;Description automatically generated">
            <a:extLst>
              <a:ext uri="{FF2B5EF4-FFF2-40B4-BE49-F238E27FC236}">
                <a16:creationId xmlns:a16="http://schemas.microsoft.com/office/drawing/2014/main" id="{55751E8C-4AC4-FB7F-2935-85C9A6FF9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558" y="630553"/>
            <a:ext cx="53928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1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25000" decel="2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3971 0.25926 L -2.29167E-6 1.85185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29167E-6 1.85185E-6 L -0.13971 0.2592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b2b3b1-2589-4298-a61e-f36f5ff24539">
      <Terms xmlns="http://schemas.microsoft.com/office/infopath/2007/PartnerControls"/>
    </lcf76f155ced4ddcb4097134ff3c332f>
    <TaxCatchAll xmlns="f740a75a-e691-462f-b3f7-e90932f8576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94B02D9FD8DF45B275F4CF3D3C28CA" ma:contentTypeVersion="14" ma:contentTypeDescription="Create a new document." ma:contentTypeScope="" ma:versionID="b0908abb8b4c740d548d61c9419883b2">
  <xsd:schema xmlns:xsd="http://www.w3.org/2001/XMLSchema" xmlns:xs="http://www.w3.org/2001/XMLSchema" xmlns:p="http://schemas.microsoft.com/office/2006/metadata/properties" xmlns:ns2="77b2b3b1-2589-4298-a61e-f36f5ff24539" xmlns:ns3="f740a75a-e691-462f-b3f7-e90932f85769" targetNamespace="http://schemas.microsoft.com/office/2006/metadata/properties" ma:root="true" ma:fieldsID="05f81891989ca8726d068c677eaf64f3" ns2:_="" ns3:_="">
    <xsd:import namespace="77b2b3b1-2589-4298-a61e-f36f5ff24539"/>
    <xsd:import namespace="f740a75a-e691-462f-b3f7-e90932f85769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b2b3b1-2589-4298-a61e-f36f5ff2453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a241ec11-3874-440f-80c1-df71f7a844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0a75a-e691-462f-b3f7-e90932f8576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82564072-a7ec-4b65-b326-268236990f74}" ma:internalName="TaxCatchAll" ma:showField="CatchAllData" ma:web="f740a75a-e691-462f-b3f7-e90932f857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5066DD-B772-40E0-86FD-D734206A50A6}">
  <ds:schemaRefs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f740a75a-e691-462f-b3f7-e90932f85769"/>
    <ds:schemaRef ds:uri="77b2b3b1-2589-4298-a61e-f36f5ff2453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F2A4927-0EEB-45EC-B773-9149B37924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b2b3b1-2589-4298-a61e-f36f5ff24539"/>
    <ds:schemaRef ds:uri="f740a75a-e691-462f-b3f7-e90932f857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F89DA9-8ECC-48F3-842D-3C397C3798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225</Words>
  <Application>Microsoft Office PowerPoint</Application>
  <PresentationFormat>Widescreen</PresentationFormat>
  <Paragraphs>30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Biar, Dave</dc:creator>
  <cp:lastModifiedBy>Biar, Dave</cp:lastModifiedBy>
  <cp:revision>5</cp:revision>
  <dcterms:created xsi:type="dcterms:W3CDTF">2023-10-09T02:32:31Z</dcterms:created>
  <dcterms:modified xsi:type="dcterms:W3CDTF">2023-10-24T00:30:15Z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0x0101003394B02D9FD8DF45B275F4CF3D3C28CA</vt:lpwstr>
  </property>
  <property fmtid="{D5CDD505-2E9C-101B-9397-08002B2CF9AE}" pid="3" name="MediaServiceImageTags">
    <vt:lpwstr/>
  </property>
</Properties>
</file>